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1" r:id="rId4"/>
    <p:sldId id="267" r:id="rId5"/>
    <p:sldId id="268" r:id="rId6"/>
    <p:sldId id="264" r:id="rId7"/>
    <p:sldId id="258" r:id="rId8"/>
    <p:sldId id="257" r:id="rId9"/>
    <p:sldId id="259" r:id="rId10"/>
    <p:sldId id="266" r:id="rId11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006600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4" autoAdjust="0"/>
    <p:restoredTop sz="94660"/>
  </p:normalViewPr>
  <p:slideViewPr>
    <p:cSldViewPr snapToGrid="0">
      <p:cViewPr>
        <p:scale>
          <a:sx n="100" d="100"/>
          <a:sy n="100" d="100"/>
        </p:scale>
        <p:origin x="300" y="-23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/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Подзаголовок 2">
            <a:extLst/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x-none"/>
          </a:p>
        </p:txBody>
      </p:sp>
      <p:sp>
        <p:nvSpPr>
          <p:cNvPr id="4" name="Дата 3">
            <a:extLst/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DD1055-EE42-4D4A-A707-8D943E97D4FD}" type="datetimeFigureOut">
              <a:rPr lang="x-none"/>
              <a:pPr>
                <a:defRPr/>
              </a:pPr>
              <a:t>10.04.2018</a:t>
            </a:fld>
            <a:endParaRPr lang="x-none"/>
          </a:p>
        </p:txBody>
      </p:sp>
      <p:sp>
        <p:nvSpPr>
          <p:cNvPr id="5" name="Нижний колонтитул 4">
            <a:extLst/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x-none"/>
          </a:p>
        </p:txBody>
      </p:sp>
      <p:sp>
        <p:nvSpPr>
          <p:cNvPr id="6" name="Номер слайда 5">
            <a:extLst/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BD8D32-5DB7-4AD0-912A-796125B1A601}" type="slidenum">
              <a:rPr lang="x-none"/>
              <a:pPr>
                <a:defRPr/>
              </a:pPr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/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Вертикальный текст 2">
            <a:extLst/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4" name="Дата 3">
            <a:extLst/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B0E034-CDF0-462F-9BE4-7A6180AC147A}" type="datetimeFigureOut">
              <a:rPr lang="x-none"/>
              <a:pPr>
                <a:defRPr/>
              </a:pPr>
              <a:t>10.04.2018</a:t>
            </a:fld>
            <a:endParaRPr lang="x-none"/>
          </a:p>
        </p:txBody>
      </p:sp>
      <p:sp>
        <p:nvSpPr>
          <p:cNvPr id="5" name="Нижний колонтитул 4">
            <a:extLst/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x-none"/>
          </a:p>
        </p:txBody>
      </p:sp>
      <p:sp>
        <p:nvSpPr>
          <p:cNvPr id="6" name="Номер слайда 5">
            <a:extLst/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88D8D-7D67-4580-B6D0-066126E7D5E8}" type="slidenum">
              <a:rPr lang="x-none"/>
              <a:pPr>
                <a:defRPr/>
              </a:pPr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/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Вертикальный текст 2">
            <a:extLst/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4" name="Дата 3">
            <a:extLst/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B8F704-05AE-4FF3-8DD5-F31E561B5FB3}" type="datetimeFigureOut">
              <a:rPr lang="x-none"/>
              <a:pPr>
                <a:defRPr/>
              </a:pPr>
              <a:t>10.04.2018</a:t>
            </a:fld>
            <a:endParaRPr lang="x-none"/>
          </a:p>
        </p:txBody>
      </p:sp>
      <p:sp>
        <p:nvSpPr>
          <p:cNvPr id="5" name="Нижний колонтитул 4">
            <a:extLst/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x-none"/>
          </a:p>
        </p:txBody>
      </p:sp>
      <p:sp>
        <p:nvSpPr>
          <p:cNvPr id="6" name="Номер слайда 5">
            <a:extLst/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BD25BD-1662-447C-8D04-71B7A1C0A9B8}" type="slidenum">
              <a:rPr lang="x-none"/>
              <a:pPr>
                <a:defRPr/>
              </a:pPr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/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Объект 2">
            <a:extLst/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4" name="Дата 3">
            <a:extLst/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EE5735-6714-4357-952E-269ACAD856E5}" type="datetimeFigureOut">
              <a:rPr lang="x-none"/>
              <a:pPr>
                <a:defRPr/>
              </a:pPr>
              <a:t>10.04.2018</a:t>
            </a:fld>
            <a:endParaRPr lang="x-none"/>
          </a:p>
        </p:txBody>
      </p:sp>
      <p:sp>
        <p:nvSpPr>
          <p:cNvPr id="5" name="Нижний колонтитул 4">
            <a:extLst/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x-none"/>
          </a:p>
        </p:txBody>
      </p:sp>
      <p:sp>
        <p:nvSpPr>
          <p:cNvPr id="6" name="Номер слайда 5">
            <a:extLst/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22732-F472-4850-835E-D920334A8E5E}" type="slidenum">
              <a:rPr lang="x-none"/>
              <a:pPr>
                <a:defRPr/>
              </a:pPr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/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Текст 2">
            <a:extLst/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/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EBBA39-5577-491C-9E80-EC8AC94CA83B}" type="datetimeFigureOut">
              <a:rPr lang="x-none"/>
              <a:pPr>
                <a:defRPr/>
              </a:pPr>
              <a:t>10.04.2018</a:t>
            </a:fld>
            <a:endParaRPr lang="x-none"/>
          </a:p>
        </p:txBody>
      </p:sp>
      <p:sp>
        <p:nvSpPr>
          <p:cNvPr id="5" name="Нижний колонтитул 4">
            <a:extLst/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x-none"/>
          </a:p>
        </p:txBody>
      </p:sp>
      <p:sp>
        <p:nvSpPr>
          <p:cNvPr id="6" name="Номер слайда 5">
            <a:extLst/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1A09C1-7898-4BAC-AA9C-75FB56917FAC}" type="slidenum">
              <a:rPr lang="x-none"/>
              <a:pPr>
                <a:defRPr/>
              </a:pPr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/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Объект 2">
            <a:extLst/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4" name="Объект 3">
            <a:extLst/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5" name="Дата 3">
            <a:extLst/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31EC9F-A89A-468C-B19D-7EED331B35E8}" type="datetimeFigureOut">
              <a:rPr lang="x-none"/>
              <a:pPr>
                <a:defRPr/>
              </a:pPr>
              <a:t>10.04.2018</a:t>
            </a:fld>
            <a:endParaRPr lang="x-none"/>
          </a:p>
        </p:txBody>
      </p:sp>
      <p:sp>
        <p:nvSpPr>
          <p:cNvPr id="6" name="Нижний колонтитул 4">
            <a:extLst/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x-none"/>
          </a:p>
        </p:txBody>
      </p:sp>
      <p:sp>
        <p:nvSpPr>
          <p:cNvPr id="7" name="Номер слайда 5">
            <a:extLst/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75608F-8A8C-4ED4-B7BB-52FB7860B93E}" type="slidenum">
              <a:rPr lang="x-none"/>
              <a:pPr>
                <a:defRPr/>
              </a:pPr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/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Текст 2">
            <a:extLst/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/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5" name="Текст 4">
            <a:extLst/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/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7" name="Дата 3">
            <a:extLst/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908738-78DB-4701-9AC0-AA036AED36FA}" type="datetimeFigureOut">
              <a:rPr lang="x-none"/>
              <a:pPr>
                <a:defRPr/>
              </a:pPr>
              <a:t>10.04.2018</a:t>
            </a:fld>
            <a:endParaRPr lang="x-none"/>
          </a:p>
        </p:txBody>
      </p:sp>
      <p:sp>
        <p:nvSpPr>
          <p:cNvPr id="8" name="Нижний колонтитул 4">
            <a:extLst/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x-none"/>
          </a:p>
        </p:txBody>
      </p:sp>
      <p:sp>
        <p:nvSpPr>
          <p:cNvPr id="9" name="Номер слайда 5">
            <a:extLst/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7FBBE1-8C37-4E01-A0DD-2FE977405404}" type="slidenum">
              <a:rPr lang="x-none"/>
              <a:pPr>
                <a:defRPr/>
              </a:pPr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/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Дата 3">
            <a:extLst/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4B2D13-F8B6-453B-A9A3-FBE9166F19D4}" type="datetimeFigureOut">
              <a:rPr lang="x-none"/>
              <a:pPr>
                <a:defRPr/>
              </a:pPr>
              <a:t>10.04.2018</a:t>
            </a:fld>
            <a:endParaRPr lang="x-none"/>
          </a:p>
        </p:txBody>
      </p:sp>
      <p:sp>
        <p:nvSpPr>
          <p:cNvPr id="4" name="Нижний колонтитул 4">
            <a:extLst/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x-none"/>
          </a:p>
        </p:txBody>
      </p:sp>
      <p:sp>
        <p:nvSpPr>
          <p:cNvPr id="5" name="Номер слайда 5">
            <a:extLst/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8596A8-53C0-41BB-AA43-727FCD70941F}" type="slidenum">
              <a:rPr lang="x-none"/>
              <a:pPr>
                <a:defRPr/>
              </a:pPr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>
            <a:extLst/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7AC9DA-A716-4D37-90C0-D736F8EDF581}" type="datetimeFigureOut">
              <a:rPr lang="x-none"/>
              <a:pPr>
                <a:defRPr/>
              </a:pPr>
              <a:t>10.04.2018</a:t>
            </a:fld>
            <a:endParaRPr lang="x-none"/>
          </a:p>
        </p:txBody>
      </p:sp>
      <p:sp>
        <p:nvSpPr>
          <p:cNvPr id="3" name="Нижний колонтитул 4">
            <a:extLst/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x-none"/>
          </a:p>
        </p:txBody>
      </p:sp>
      <p:sp>
        <p:nvSpPr>
          <p:cNvPr id="4" name="Номер слайда 5">
            <a:extLst/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DC7A7B-10AB-4A1F-BF3E-6FA1205B5719}" type="slidenum">
              <a:rPr lang="x-none"/>
              <a:pPr>
                <a:defRPr/>
              </a:pPr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/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Объект 2">
            <a:extLst/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4" name="Текст 3">
            <a:extLst/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>
            <a:extLst/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620BFD-6777-4722-A61F-BA9A247DFFC7}" type="datetimeFigureOut">
              <a:rPr lang="x-none"/>
              <a:pPr>
                <a:defRPr/>
              </a:pPr>
              <a:t>10.04.2018</a:t>
            </a:fld>
            <a:endParaRPr lang="x-none"/>
          </a:p>
        </p:txBody>
      </p:sp>
      <p:sp>
        <p:nvSpPr>
          <p:cNvPr id="6" name="Нижний колонтитул 4">
            <a:extLst/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x-none"/>
          </a:p>
        </p:txBody>
      </p:sp>
      <p:sp>
        <p:nvSpPr>
          <p:cNvPr id="7" name="Номер слайда 5">
            <a:extLst/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807722-54D2-49BB-8D23-5EAFBA4549D8}" type="slidenum">
              <a:rPr lang="x-none"/>
              <a:pPr>
                <a:defRPr/>
              </a:pPr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/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Рисунок 2">
            <a:extLst/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x-none" noProof="0"/>
          </a:p>
        </p:txBody>
      </p:sp>
      <p:sp>
        <p:nvSpPr>
          <p:cNvPr id="4" name="Текст 3">
            <a:extLst/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>
            <a:extLst/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92B1EC-C422-44AF-936F-79F85705EABA}" type="datetimeFigureOut">
              <a:rPr lang="x-none"/>
              <a:pPr>
                <a:defRPr/>
              </a:pPr>
              <a:t>10.04.2018</a:t>
            </a:fld>
            <a:endParaRPr lang="x-none"/>
          </a:p>
        </p:txBody>
      </p:sp>
      <p:sp>
        <p:nvSpPr>
          <p:cNvPr id="6" name="Нижний колонтитул 4">
            <a:extLst/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x-none"/>
          </a:p>
        </p:txBody>
      </p:sp>
      <p:sp>
        <p:nvSpPr>
          <p:cNvPr id="7" name="Номер слайда 5">
            <a:extLst/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1067A4-5E81-44A0-99B6-92E37B33E014}" type="slidenum">
              <a:rPr lang="x-none"/>
              <a:pPr>
                <a:defRPr/>
              </a:pPr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Дата 3">
            <a:extLst/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D05F0FF-B359-45C7-97F9-2A98F0416D37}" type="datetimeFigureOut">
              <a:rPr lang="x-none"/>
              <a:pPr>
                <a:defRPr/>
              </a:pPr>
              <a:t>10.04.2018</a:t>
            </a:fld>
            <a:endParaRPr lang="x-none"/>
          </a:p>
        </p:txBody>
      </p:sp>
      <p:sp>
        <p:nvSpPr>
          <p:cNvPr id="5" name="Нижний колонтитул 4">
            <a:extLst/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x-none"/>
          </a:p>
        </p:txBody>
      </p:sp>
      <p:sp>
        <p:nvSpPr>
          <p:cNvPr id="6" name="Номер слайда 5">
            <a:extLst/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437C1CC-7DAA-4E0C-AA44-3B6AEFB6904F}" type="slidenum">
              <a:rPr lang="x-none"/>
              <a:pPr>
                <a:defRPr/>
              </a:pPr>
              <a:t>‹#›</a:t>
            </a:fld>
            <a:endParaRPr 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1209675"/>
            <a:ext cx="9144000" cy="4048125"/>
          </a:xfrm>
        </p:spPr>
        <p:txBody>
          <a:bodyPr/>
          <a:lstStyle/>
          <a:p>
            <a:pPr eaLnBrk="1" hangingPunct="1"/>
            <a:r>
              <a:rPr lang="uk-UA" sz="4400" b="1" smtClean="0"/>
              <a:t>РОЛЬ МІСТОБУДІВНОГО  КАДАСТРУ</a:t>
            </a:r>
          </a:p>
          <a:p>
            <a:pPr eaLnBrk="1" hangingPunct="1"/>
            <a:r>
              <a:rPr lang="uk-UA" sz="4400" b="1" smtClean="0"/>
              <a:t>У ЗАБЕЗПЕЧЕННІ ПУБЛІЧНОСТІ МІСТОБУДІВНИХ РІШЕНЬ</a:t>
            </a:r>
          </a:p>
          <a:p>
            <a:pPr eaLnBrk="1" hangingPunct="1"/>
            <a:r>
              <a:rPr lang="en-US" b="1" smtClean="0"/>
              <a:t>---------------------------------------------------------------------------</a:t>
            </a:r>
            <a:endParaRPr lang="uk-UA" b="1" smtClean="0"/>
          </a:p>
          <a:p>
            <a:pPr eaLnBrk="1" hangingPunct="1"/>
            <a:r>
              <a:rPr lang="uk-UA" sz="3600" b="1" i="1" smtClean="0"/>
              <a:t>ДОСВІД ДП“УКРНДПІЦИВІЛЬБУД”</a:t>
            </a:r>
          </a:p>
          <a:p>
            <a:pPr eaLnBrk="1" hangingPunct="1"/>
            <a:endParaRPr lang="uk-UA" sz="3600" b="1" i="1" smtClean="0"/>
          </a:p>
          <a:p>
            <a:pPr algn="l" eaLnBrk="1" hangingPunct="1"/>
            <a:r>
              <a:rPr lang="uk-UA" sz="2000" b="1" i="1" smtClean="0"/>
              <a:t>Заступник директора Криштоп Т.В.</a:t>
            </a:r>
          </a:p>
          <a:p>
            <a:pPr algn="l" eaLnBrk="1" hangingPunct="1"/>
            <a:r>
              <a:rPr lang="uk-UA" sz="2000" b="1" i="1" smtClean="0"/>
              <a:t>Старший науковий співробітник Голубцов О.Г.</a:t>
            </a:r>
          </a:p>
          <a:p>
            <a:pPr algn="l" eaLnBrk="1" hangingPunct="1"/>
            <a:endParaRPr lang="uk-UA" sz="2000" b="1" smtClean="0"/>
          </a:p>
          <a:p>
            <a:pPr eaLnBrk="1" hangingPunct="1"/>
            <a:endParaRPr lang="uk-UA" b="1" smtClean="0">
              <a:solidFill>
                <a:schemeClr val="bg1"/>
              </a:solidFill>
            </a:endParaRPr>
          </a:p>
          <a:p>
            <a:pPr eaLnBrk="1" hangingPunct="1"/>
            <a:endParaRPr lang="ru-RU" smtClean="0"/>
          </a:p>
        </p:txBody>
      </p:sp>
      <p:pic>
        <p:nvPicPr>
          <p:cNvPr id="13314" name="Picture 18" descr="bycnbne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496300" y="5638800"/>
            <a:ext cx="3111500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609600"/>
          </a:xfrm>
        </p:spPr>
        <p:txBody>
          <a:bodyPr/>
          <a:lstStyle/>
          <a:p>
            <a:pPr algn="ctr" eaLnBrk="1" hangingPunct="1"/>
            <a:r>
              <a:rPr lang="uk-UA" sz="2800" b="1" smtClean="0"/>
              <a:t>РОЗРОБЛЕННЯ СХЕМИ ПЛАНУВАННЯ ТЕРИТОРІЇ </a:t>
            </a:r>
            <a:br>
              <a:rPr lang="uk-UA" sz="2800" b="1" smtClean="0"/>
            </a:br>
            <a:r>
              <a:rPr lang="uk-UA" sz="2800" b="1" smtClean="0"/>
              <a:t>БЕРЕЗІВСЬКОЇ ОТГ СУМСЬКОЇ ОБЛАСТІ </a:t>
            </a:r>
            <a:br>
              <a:rPr lang="uk-UA" sz="2800" b="1" smtClean="0"/>
            </a:br>
            <a:r>
              <a:rPr lang="uk-UA" sz="2800" b="1" smtClean="0"/>
              <a:t> ІЗ ЗАСТОСУВАННЯМ ГІС-ТЕХНОЛОГІЇ</a:t>
            </a:r>
            <a:endParaRPr lang="en-US" sz="2800" b="1" smtClean="0"/>
          </a:p>
        </p:txBody>
      </p:sp>
      <p:pic>
        <p:nvPicPr>
          <p:cNvPr id="22530" name="Picture 4" descr="Снимок_Sumy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3" y="1230313"/>
            <a:ext cx="11891962" cy="559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1524000" y="1209675"/>
            <a:ext cx="9144000" cy="4048125"/>
          </a:xfrm>
        </p:spPr>
        <p:txBody>
          <a:bodyPr/>
          <a:lstStyle/>
          <a:p>
            <a:pPr marL="0" indent="0" algn="ctr" eaLnBrk="1" hangingPunct="1">
              <a:buFont typeface="Arial" charset="0"/>
              <a:buNone/>
            </a:pPr>
            <a:r>
              <a:rPr lang="uk-UA" sz="4400" b="1" i="1" smtClean="0"/>
              <a:t>ЯК ПРИСКОРИТИ РОЗРОБЛЕННЯ МІСТОБУДІВНОЇ ДОКУМЕНТАЦІЇ</a:t>
            </a:r>
            <a:r>
              <a:rPr lang="en-US" sz="4400" b="1" i="1" smtClean="0"/>
              <a:t> ?</a:t>
            </a:r>
            <a:endParaRPr lang="uk-UA" sz="4400" b="1" i="1" smtClean="0"/>
          </a:p>
          <a:p>
            <a:pPr marL="0" indent="0" algn="ctr" eaLnBrk="1" hangingPunct="1">
              <a:buFont typeface="Arial" charset="0"/>
              <a:buNone/>
            </a:pPr>
            <a:endParaRPr lang="uk-UA" sz="4400" b="1" i="1" smtClean="0"/>
          </a:p>
          <a:p>
            <a:pPr marL="0" indent="0" algn="ctr" eaLnBrk="1" hangingPunct="1">
              <a:buFont typeface="Arial" charset="0"/>
              <a:buNone/>
            </a:pPr>
            <a:r>
              <a:rPr lang="uk-UA" sz="5400" b="1" smtClean="0"/>
              <a:t>ПОЛІТИЧНА ВОЛЯ КЕРІВНИЦТВА</a:t>
            </a:r>
            <a:endParaRPr lang="uk-UA" sz="5400" b="1" i="1" smtClean="0"/>
          </a:p>
          <a:p>
            <a:pPr marL="0" indent="0" algn="ctr" eaLnBrk="1" hangingPunct="1">
              <a:buFont typeface="Arial" charset="0"/>
              <a:buNone/>
            </a:pPr>
            <a:endParaRPr lang="uk-UA" sz="3600" b="1" smtClean="0"/>
          </a:p>
          <a:p>
            <a:pPr marL="0" indent="0" algn="ctr" eaLnBrk="1" hangingPunct="1">
              <a:buFont typeface="Arial" charset="0"/>
              <a:buNone/>
            </a:pPr>
            <a:endParaRPr lang="uk-UA" sz="2400" b="1" smtClean="0">
              <a:solidFill>
                <a:schemeClr val="bg1"/>
              </a:solidFill>
            </a:endParaRPr>
          </a:p>
          <a:p>
            <a:pPr marL="0" indent="0" algn="ctr" eaLnBrk="1" hangingPunct="1">
              <a:buFont typeface="Arial" charset="0"/>
              <a:buNone/>
            </a:pPr>
            <a:endParaRPr lang="ru-RU" sz="240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41388"/>
          </a:xfrm>
        </p:spPr>
        <p:txBody>
          <a:bodyPr/>
          <a:lstStyle/>
          <a:p>
            <a:pPr algn="ctr"/>
            <a:r>
              <a:rPr lang="uk-UA" sz="2800" b="1" smtClean="0"/>
              <a:t>ЗАБЕЗПЕЧЕНІСТЬ СУМСЬКОЇ ОБЛАСТІ </a:t>
            </a:r>
            <a:br>
              <a:rPr lang="uk-UA" sz="2800" b="1" smtClean="0"/>
            </a:br>
            <a:r>
              <a:rPr lang="uk-UA" sz="2800" b="1" smtClean="0"/>
              <a:t>АКТУАЛЬНОЮ МІСТОБУДІВНОЮ ДОКУМЕНТАЦІЄЮ</a:t>
            </a:r>
            <a:br>
              <a:rPr lang="uk-UA" sz="2800" b="1" smtClean="0"/>
            </a:br>
            <a:r>
              <a:rPr lang="uk-UA" sz="2800" b="1" smtClean="0"/>
              <a:t>РЕГІОНАЛЬНОГО РІВНЯ</a:t>
            </a:r>
            <a:br>
              <a:rPr lang="uk-UA" sz="2800" b="1" smtClean="0"/>
            </a:br>
            <a:r>
              <a:rPr lang="uk-UA" sz="1800" b="1" smtClean="0"/>
              <a:t>(60% – РОЗРОБКИ ДП “УКРНДПІЦИВІЛЬБУД”)</a:t>
            </a:r>
            <a:endParaRPr lang="en-US" sz="1800" b="1" smtClean="0"/>
          </a:p>
        </p:txBody>
      </p:sp>
      <p:pic>
        <p:nvPicPr>
          <p:cNvPr id="15362" name="Picture 4" descr="Снимок_Sumy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33838" y="1565275"/>
            <a:ext cx="4219575" cy="529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5" descr="Снимок_Sumy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57925" y="1590675"/>
            <a:ext cx="1962150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1524000" y="1209675"/>
            <a:ext cx="9144000" cy="4048125"/>
          </a:xfrm>
        </p:spPr>
        <p:txBody>
          <a:bodyPr/>
          <a:lstStyle/>
          <a:p>
            <a:pPr marL="0" indent="0" algn="ctr" eaLnBrk="1" hangingPunct="1">
              <a:buFont typeface="Arial" charset="0"/>
              <a:buNone/>
            </a:pPr>
            <a:r>
              <a:rPr lang="uk-UA" sz="4400" b="1" i="1" smtClean="0"/>
              <a:t>ЯК СТИМУЛЮВАТИ РОЗВИТОК МІСТОБУДІВНИХ КАДАСТРІВ</a:t>
            </a:r>
            <a:r>
              <a:rPr lang="en-US" sz="4400" b="1" i="1" smtClean="0"/>
              <a:t> ?</a:t>
            </a:r>
            <a:endParaRPr lang="uk-UA" sz="4400" b="1" i="1" smtClean="0"/>
          </a:p>
          <a:p>
            <a:pPr marL="0" indent="0" algn="ctr" eaLnBrk="1" hangingPunct="1">
              <a:buFont typeface="Arial" charset="0"/>
              <a:buNone/>
            </a:pPr>
            <a:endParaRPr lang="uk-UA" sz="5400" b="1" smtClean="0"/>
          </a:p>
          <a:p>
            <a:pPr marL="0" indent="0" algn="ctr" eaLnBrk="1" hangingPunct="1">
              <a:buFont typeface="Arial" charset="0"/>
              <a:buNone/>
            </a:pPr>
            <a:r>
              <a:rPr lang="uk-UA" sz="5400" b="1" smtClean="0"/>
              <a:t>ВИКОНУВАТИ ВИМОГИ ЗАКОНОДАВСТВА</a:t>
            </a:r>
          </a:p>
          <a:p>
            <a:pPr marL="0" indent="0" algn="ctr" eaLnBrk="1" hangingPunct="1">
              <a:buFont typeface="Arial" charset="0"/>
              <a:buNone/>
            </a:pPr>
            <a:endParaRPr lang="uk-UA" sz="2400" b="1" smtClean="0">
              <a:solidFill>
                <a:schemeClr val="bg1"/>
              </a:solidFill>
            </a:endParaRPr>
          </a:p>
          <a:p>
            <a:pPr marL="0" indent="0" algn="ctr" eaLnBrk="1" hangingPunct="1">
              <a:buFont typeface="Arial" charset="0"/>
              <a:buNone/>
            </a:pPr>
            <a:endParaRPr lang="ru-RU" sz="240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/>
            <a:r>
              <a:rPr lang="uk-UA" sz="2800" b="1" smtClean="0"/>
              <a:t>ЗАКОН УКРАЇНИ </a:t>
            </a:r>
            <a:br>
              <a:rPr lang="uk-UA" sz="2800" b="1" smtClean="0"/>
            </a:br>
            <a:r>
              <a:rPr lang="uk-UA" sz="2800" b="1" smtClean="0"/>
              <a:t>“ПРО РЕГУЛЮВАННЯ МІСТОБУДІВНОЇ ДІЯЛЬНОСТІ”</a:t>
            </a:r>
            <a:endParaRPr lang="ru-RU" sz="2800" b="1" smtClean="0"/>
          </a:p>
        </p:txBody>
      </p:sp>
      <p:sp>
        <p:nvSpPr>
          <p:cNvPr id="17410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uk-UA" sz="2000" b="1" smtClean="0"/>
              <a:t>Ст. 2, п. 3.</a:t>
            </a:r>
            <a:r>
              <a:rPr lang="uk-UA" sz="2000" smtClean="0"/>
              <a:t> </a:t>
            </a:r>
            <a:r>
              <a:rPr lang="uk-UA" sz="2000" u="sng" smtClean="0"/>
              <a:t>Містобудівна документація розробляється</a:t>
            </a:r>
            <a:r>
              <a:rPr lang="uk-UA" sz="2000" smtClean="0"/>
              <a:t> на паперових і електронних носіях на </a:t>
            </a:r>
            <a:r>
              <a:rPr lang="uk-UA" sz="2000" b="1" u="sng" smtClean="0"/>
              <a:t>оновленій картографічній основі</a:t>
            </a:r>
            <a:r>
              <a:rPr lang="uk-UA" sz="2000" smtClean="0"/>
              <a:t> </a:t>
            </a:r>
            <a:r>
              <a:rPr lang="uk-UA" sz="2000" b="1" u="sng" smtClean="0"/>
              <a:t>в цифровій формі як набори профільних геопросторових даних</a:t>
            </a:r>
            <a:r>
              <a:rPr lang="uk-UA" sz="2000" smtClean="0"/>
              <a:t> у державній геодезичній системі координат </a:t>
            </a:r>
            <a:r>
              <a:rPr lang="uk-UA" sz="2000" b="1" u="sng" smtClean="0"/>
              <a:t>УСК-2000</a:t>
            </a:r>
            <a:r>
              <a:rPr lang="uk-UA" sz="2000" smtClean="0"/>
              <a:t> і єдиній системі класифікації та кодування об’єктів будівництва </a:t>
            </a:r>
            <a:r>
              <a:rPr lang="uk-UA" sz="2000" u="sng" smtClean="0"/>
              <a:t>для формування баз даних</a:t>
            </a:r>
            <a:r>
              <a:rPr lang="uk-UA" sz="2000" smtClean="0"/>
              <a:t> </a:t>
            </a:r>
            <a:r>
              <a:rPr lang="uk-UA" sz="2000" u="sng" smtClean="0"/>
              <a:t>містобудівного кадастру</a:t>
            </a:r>
            <a:r>
              <a:rPr lang="uk-UA" sz="2000" smtClean="0"/>
              <a:t>. </a:t>
            </a:r>
            <a:endParaRPr lang="uk-UA" sz="2000" b="1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uk-UA" sz="2000" b="1" smtClean="0"/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uk-UA" sz="2000" b="1" smtClean="0"/>
              <a:t>Ст.22, п. 1. Містобудівний кадастр </a:t>
            </a:r>
            <a:r>
              <a:rPr lang="uk-UA" sz="2000" smtClean="0"/>
              <a:t>– </a:t>
            </a:r>
            <a:r>
              <a:rPr lang="uk-UA" sz="2000" u="sng" smtClean="0"/>
              <a:t>державна система зберігання і використання геопросторових даних про територію, адміністративно-територіальні одиниці, екологічні, інженерно-геологічні умови</a:t>
            </a:r>
            <a:r>
              <a:rPr lang="uk-UA" sz="2000" smtClean="0"/>
              <a:t>, інформаційних ресурсів будівельних норм, державних стандартів і правил для задоволення інформаційних потреб у плануванні територій та будівництві, формування галузевої складової державних геоінформаційних ресурсів.     </a:t>
            </a:r>
            <a:endParaRPr lang="uk-UA" sz="2000" b="1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uk-UA" sz="2000" b="1" smtClean="0"/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uk-UA" sz="2000" b="1" smtClean="0"/>
              <a:t>Ст.22, п. 4.</a:t>
            </a:r>
            <a:r>
              <a:rPr lang="uk-UA" sz="2000" smtClean="0"/>
              <a:t> </a:t>
            </a:r>
            <a:r>
              <a:rPr lang="uk-UA" sz="2000" u="sng" smtClean="0"/>
              <a:t>Профільні геопросторові дані не пізніше 30 робочих днів після затвердження містобудівної документації вносяться до містобудівного кадастру відповідного рівня.</a:t>
            </a:r>
            <a:endParaRPr lang="ru-RU" sz="2000" u="sng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0" y="1209675"/>
            <a:ext cx="12192000" cy="4048125"/>
          </a:xfrm>
        </p:spPr>
        <p:txBody>
          <a:bodyPr/>
          <a:lstStyle/>
          <a:p>
            <a:pPr marL="0" indent="0" algn="ctr" eaLnBrk="1" hangingPunct="1">
              <a:lnSpc>
                <a:spcPct val="70000"/>
              </a:lnSpc>
              <a:buFont typeface="Arial" charset="0"/>
              <a:buNone/>
            </a:pPr>
            <a:r>
              <a:rPr lang="uk-UA" sz="3600" i="1" smtClean="0"/>
              <a:t>ЯК ЗАБЕЗПЕЧИТИ ЯКІСНЕ ОПУБЛІКУВАННЯ </a:t>
            </a:r>
            <a:endParaRPr lang="en-US" sz="3600" i="1" smtClean="0"/>
          </a:p>
          <a:p>
            <a:pPr marL="0" indent="0" algn="ctr" eaLnBrk="1" hangingPunct="1">
              <a:lnSpc>
                <a:spcPct val="70000"/>
              </a:lnSpc>
              <a:buFont typeface="Arial" charset="0"/>
              <a:buNone/>
            </a:pPr>
            <a:r>
              <a:rPr lang="uk-UA" sz="3600" i="1" smtClean="0"/>
              <a:t>МІСТОБУДІВНОЇ ДОКУМЕНТАЦІЇ</a:t>
            </a:r>
            <a:r>
              <a:rPr lang="en-US" sz="3600" i="1" smtClean="0"/>
              <a:t> ?</a:t>
            </a:r>
            <a:endParaRPr lang="uk-UA" sz="3600" i="1" smtClean="0"/>
          </a:p>
          <a:p>
            <a:pPr marL="0" indent="0" algn="ctr" eaLnBrk="1" hangingPunct="1">
              <a:lnSpc>
                <a:spcPct val="70000"/>
              </a:lnSpc>
              <a:buFont typeface="Arial" charset="0"/>
              <a:buNone/>
            </a:pPr>
            <a:endParaRPr lang="uk-UA" sz="3600" smtClean="0"/>
          </a:p>
          <a:p>
            <a:pPr marL="0" indent="0" algn="ctr" eaLnBrk="1" hangingPunct="1">
              <a:lnSpc>
                <a:spcPct val="70000"/>
              </a:lnSpc>
              <a:buFont typeface="Arial" charset="0"/>
              <a:buNone/>
            </a:pPr>
            <a:r>
              <a:rPr lang="uk-UA" sz="4000" b="1" smtClean="0"/>
              <a:t>РОЗРОБЛЯТИ </a:t>
            </a:r>
            <a:br>
              <a:rPr lang="uk-UA" sz="4000" b="1" smtClean="0"/>
            </a:br>
            <a:r>
              <a:rPr lang="uk-UA" sz="4000" b="1" smtClean="0"/>
              <a:t>МІСТОБУДІВНУ ДОКУМЕНТАЦІЮ</a:t>
            </a:r>
          </a:p>
          <a:p>
            <a:pPr marL="0" indent="0" algn="ctr" eaLnBrk="1" hangingPunct="1">
              <a:lnSpc>
                <a:spcPct val="70000"/>
              </a:lnSpc>
              <a:buFont typeface="Arial" charset="0"/>
              <a:buNone/>
            </a:pPr>
            <a:r>
              <a:rPr lang="uk-UA" sz="4000" b="1" smtClean="0"/>
              <a:t>У ЦИФРОВОМУ ФОРМАТІ </a:t>
            </a:r>
            <a:br>
              <a:rPr lang="uk-UA" sz="4000" b="1" smtClean="0"/>
            </a:br>
            <a:r>
              <a:rPr lang="uk-UA" sz="4000" b="1" smtClean="0"/>
              <a:t>ЯК НАБОРИ ПРОФІЛЬНИХ </a:t>
            </a:r>
            <a:br>
              <a:rPr lang="uk-UA" sz="4000" b="1" smtClean="0"/>
            </a:br>
            <a:r>
              <a:rPr lang="uk-UA" sz="4000" b="1" smtClean="0"/>
              <a:t>ГЕОПРОСТОРОВИХ ДАНИХ</a:t>
            </a:r>
            <a:r>
              <a:rPr lang="uk-UA" sz="3600" b="1" smtClean="0"/>
              <a:t> </a:t>
            </a:r>
          </a:p>
          <a:p>
            <a:pPr marL="0" indent="0" algn="ctr" eaLnBrk="1" hangingPunct="1">
              <a:lnSpc>
                <a:spcPct val="70000"/>
              </a:lnSpc>
              <a:buFont typeface="Arial" charset="0"/>
              <a:buNone/>
            </a:pPr>
            <a:endParaRPr lang="uk-UA" sz="3600" b="1" smtClean="0"/>
          </a:p>
          <a:p>
            <a:pPr marL="0" indent="0" algn="ctr" eaLnBrk="1" hangingPunct="1">
              <a:lnSpc>
                <a:spcPct val="70000"/>
              </a:lnSpc>
              <a:buFont typeface="Arial" charset="0"/>
              <a:buNone/>
            </a:pPr>
            <a:endParaRPr lang="ru-RU" sz="3600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>
          <a:xfrm>
            <a:off x="762000" y="0"/>
            <a:ext cx="10582275" cy="1343025"/>
          </a:xfrm>
        </p:spPr>
        <p:txBody>
          <a:bodyPr/>
          <a:lstStyle/>
          <a:p>
            <a:pPr algn="ctr" eaLnBrk="1" hangingPunct="1"/>
            <a:r>
              <a:rPr lang="uk-UA" sz="2800" smtClean="0">
                <a:latin typeface="Calibri" pitchFamily="34" charset="0"/>
              </a:rPr>
              <a:t>РОЗРОБЛЕННЯ СХЕМ ПЛАНУВАННЯ ТЕРИТОРІЙ РАЙОНІВ</a:t>
            </a:r>
            <a:br>
              <a:rPr lang="uk-UA" sz="2800" smtClean="0">
                <a:latin typeface="Calibri" pitchFamily="34" charset="0"/>
              </a:rPr>
            </a:br>
            <a:r>
              <a:rPr lang="uk-UA" sz="2800" smtClean="0">
                <a:latin typeface="Calibri" pitchFamily="34" charset="0"/>
              </a:rPr>
              <a:t>ІЗ ЗАСТОСУВАННЯМ ГІС-ТЕХНОЛОГІЇ</a:t>
            </a:r>
            <a:endParaRPr lang="ru-RU" sz="2800" smtClean="0">
              <a:latin typeface="Calibri" pitchFamily="34" charset="0"/>
            </a:endParaRPr>
          </a:p>
        </p:txBody>
      </p:sp>
      <p:pic>
        <p:nvPicPr>
          <p:cNvPr id="19458" name="Picture 4" descr="Снимок_Sumy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60463"/>
            <a:ext cx="12192000" cy="560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>
          <a:xfrm>
            <a:off x="866775" y="0"/>
            <a:ext cx="10515600" cy="914400"/>
          </a:xfrm>
        </p:spPr>
        <p:txBody>
          <a:bodyPr/>
          <a:lstStyle/>
          <a:p>
            <a:pPr algn="ctr" eaLnBrk="1" hangingPunct="1"/>
            <a:r>
              <a:rPr lang="uk-UA" sz="3200" b="1" smtClean="0">
                <a:latin typeface="Calibri" pitchFamily="34" charset="0"/>
              </a:rPr>
              <a:t>ПУБЛІКАЦІЯ </a:t>
            </a:r>
            <a:br>
              <a:rPr lang="uk-UA" sz="3200" b="1" smtClean="0">
                <a:latin typeface="Calibri" pitchFamily="34" charset="0"/>
              </a:rPr>
            </a:br>
            <a:r>
              <a:rPr lang="uk-UA" sz="3200" b="1" smtClean="0">
                <a:latin typeface="Calibri" pitchFamily="34" charset="0"/>
              </a:rPr>
              <a:t>НА </a:t>
            </a:r>
            <a:r>
              <a:rPr lang="en-US" sz="3200" b="1" smtClean="0">
                <a:latin typeface="Calibri" pitchFamily="34" charset="0"/>
              </a:rPr>
              <a:t>WEB-</a:t>
            </a:r>
            <a:r>
              <a:rPr lang="uk-UA" sz="3200" b="1" smtClean="0">
                <a:latin typeface="Calibri" pitchFamily="34" charset="0"/>
              </a:rPr>
              <a:t>ПОРТАЛІ</a:t>
            </a:r>
            <a:endParaRPr lang="ru-RU" sz="3200" b="1" smtClean="0">
              <a:latin typeface="Calibri" pitchFamily="34" charset="0"/>
            </a:endParaRPr>
          </a:p>
        </p:txBody>
      </p:sp>
      <p:pic>
        <p:nvPicPr>
          <p:cNvPr id="2048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397000"/>
            <a:ext cx="5076825" cy="4089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20483" name="Picture 5" descr="Снимок_Sumy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67088" y="2381250"/>
            <a:ext cx="8824912" cy="447675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cxnSp>
        <p:nvCxnSpPr>
          <p:cNvPr id="20484" name="AutoShape 6"/>
          <p:cNvCxnSpPr>
            <a:cxnSpLocks noChangeShapeType="1"/>
          </p:cNvCxnSpPr>
          <p:nvPr/>
        </p:nvCxnSpPr>
        <p:spPr bwMode="auto">
          <a:xfrm rot="5400000" flipV="1">
            <a:off x="4667251" y="-731838"/>
            <a:ext cx="984250" cy="5241925"/>
          </a:xfrm>
          <a:prstGeom prst="bentConnector3">
            <a:avLst>
              <a:gd name="adj1" fmla="val -23227"/>
            </a:avLst>
          </a:prstGeom>
          <a:noFill/>
          <a:ln w="25400">
            <a:solidFill>
              <a:srgbClr val="FF0000"/>
            </a:solidFill>
            <a:miter lim="800000"/>
            <a:headEnd/>
            <a:tailEnd type="triangle" w="med" len="med"/>
          </a:ln>
        </p:spPr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03275"/>
          </a:xfrm>
        </p:spPr>
        <p:txBody>
          <a:bodyPr/>
          <a:lstStyle/>
          <a:p>
            <a:pPr algn="ctr" eaLnBrk="1" hangingPunct="1"/>
            <a:r>
              <a:rPr lang="uk-UA" sz="2800" b="1" smtClean="0"/>
              <a:t>РОЗРОБЛЕННЯ СХЕМИ ПЛАНУВАННЯ ТЕРИТОРІЇ </a:t>
            </a:r>
            <a:br>
              <a:rPr lang="uk-UA" sz="2800" b="1" smtClean="0"/>
            </a:br>
            <a:r>
              <a:rPr lang="uk-UA" sz="2800" b="1" smtClean="0"/>
              <a:t>СЕРЕДИНО-БУДСЬКОГО РАЙОНУ СУМСЬКОЇ ОБЛАСТІ </a:t>
            </a:r>
            <a:br>
              <a:rPr lang="uk-UA" sz="2800" b="1" smtClean="0"/>
            </a:br>
            <a:r>
              <a:rPr lang="uk-UA" sz="2800" b="1" smtClean="0"/>
              <a:t> ІЗ ЗАСТОСУВАННЯМ ГІС-ТЕХНОЛОГІЇ</a:t>
            </a:r>
            <a:endParaRPr lang="ru-RU" sz="2800" b="1" smtClean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81138" y="1468438"/>
            <a:ext cx="9229725" cy="538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645</TotalTime>
  <Words>211</Words>
  <Application>Microsoft Office PowerPoint</Application>
  <PresentationFormat>Произвольный</PresentationFormat>
  <Paragraphs>31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 Light</vt:lpstr>
      <vt:lpstr>Calibri</vt:lpstr>
      <vt:lpstr>Тема Office</vt:lpstr>
      <vt:lpstr>Слайд 1</vt:lpstr>
      <vt:lpstr>Слайд 2</vt:lpstr>
      <vt:lpstr>ЗАБЕЗПЕЧЕНІСТЬ СУМСЬКОЇ ОБЛАСТІ  АКТУАЛЬНОЮ МІСТОБУДІВНОЮ ДОКУМЕНТАЦІЄЮ РЕГІОНАЛЬНОГО РІВНЯ (60% – РОЗРОБКИ ДП “УКРНДПІЦИВІЛЬБУД”)</vt:lpstr>
      <vt:lpstr>Слайд 4</vt:lpstr>
      <vt:lpstr>ЗАКОН УКРАЇНИ  “ПРО РЕГУЛЮВАННЯ МІСТОБУДІВНОЇ ДІЯЛЬНОСТІ”</vt:lpstr>
      <vt:lpstr>Слайд 6</vt:lpstr>
      <vt:lpstr>РОЗРОБЛЕННЯ СХЕМ ПЛАНУВАННЯ ТЕРИТОРІЙ РАЙОНІВ ІЗ ЗАСТОСУВАННЯМ ГІС-ТЕХНОЛОГІЇ</vt:lpstr>
      <vt:lpstr>ПУБЛІКАЦІЯ  НА WEB-ПОРТАЛІ</vt:lpstr>
      <vt:lpstr>РОЗРОБЛЕННЯ СХЕМИ ПЛАНУВАННЯ ТЕРИТОРІЇ  СЕРЕДИНО-БУДСЬКОГО РАЙОНУ СУМСЬКОЇ ОБЛАСТІ   ІЗ ЗАСТОСУВАННЯМ ГІС-ТЕХНОЛОГІЇ</vt:lpstr>
      <vt:lpstr>РОЗРОБЛЕННЯ СХЕМИ ПЛАНУВАННЯ ТЕРИТОРІЇ  БЕРЕЗІВСЬКОЇ ОТГ СУМСЬКОЇ ОБЛАСТІ   ІЗ ЗАСТОСУВАННЯМ ГІС-ТЕХНОЛОГІЇ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Oksa</dc:creator>
  <cp:lastModifiedBy>Пользователь</cp:lastModifiedBy>
  <cp:revision>33</cp:revision>
  <dcterms:created xsi:type="dcterms:W3CDTF">2017-12-15T16:25:37Z</dcterms:created>
  <dcterms:modified xsi:type="dcterms:W3CDTF">2018-04-10T16:01:34Z</dcterms:modified>
</cp:coreProperties>
</file>