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6" r:id="rId4"/>
    <p:sldId id="269" r:id="rId5"/>
    <p:sldId id="270" r:id="rId6"/>
    <p:sldId id="290" r:id="rId7"/>
    <p:sldId id="277" r:id="rId8"/>
    <p:sldId id="258" r:id="rId9"/>
    <p:sldId id="288" r:id="rId10"/>
    <p:sldId id="289" r:id="rId11"/>
    <p:sldId id="259" r:id="rId12"/>
    <p:sldId id="287" r:id="rId13"/>
    <p:sldId id="284" r:id="rId14"/>
    <p:sldId id="285" r:id="rId15"/>
    <p:sldId id="286" r:id="rId16"/>
    <p:sldId id="283" r:id="rId17"/>
  </p:sldIdLst>
  <p:sldSz cx="10693400" cy="75612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594"/>
    <a:srgbClr val="D40000"/>
    <a:srgbClr val="038203"/>
    <a:srgbClr val="243D4F"/>
    <a:srgbClr val="C6CD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72" y="-72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6675" y="1237457"/>
            <a:ext cx="8020050" cy="263244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6675" y="3971414"/>
            <a:ext cx="8020050" cy="182555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801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591464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652465" y="402567"/>
            <a:ext cx="2305764" cy="64078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5171" y="402567"/>
            <a:ext cx="6783626" cy="6407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496676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1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602" y="1885066"/>
            <a:ext cx="9223058" cy="31452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9602" y="5060096"/>
            <a:ext cx="9223058" cy="165402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93515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5171" y="2012836"/>
            <a:ext cx="4544695" cy="4797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13534" y="2012836"/>
            <a:ext cx="4544695" cy="47975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0097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4" y="402568"/>
            <a:ext cx="9223058" cy="146149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6565" y="1853560"/>
            <a:ext cx="4523809" cy="9084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6565" y="2761961"/>
            <a:ext cx="4523809" cy="40624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13534" y="1853560"/>
            <a:ext cx="4546088" cy="9084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13534" y="2761961"/>
            <a:ext cx="4546088" cy="40624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56411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96894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73381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4" y="504084"/>
            <a:ext cx="3448900" cy="176429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6088" y="1088682"/>
            <a:ext cx="5413534" cy="53733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6564" y="2268379"/>
            <a:ext cx="3448900" cy="420245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0318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4" y="504084"/>
            <a:ext cx="3448900" cy="176429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46088" y="1088682"/>
            <a:ext cx="5413534" cy="53733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6564" y="2268379"/>
            <a:ext cx="3448900" cy="420245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82946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71" y="402568"/>
            <a:ext cx="9223058" cy="1461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5171" y="2012836"/>
            <a:ext cx="9223058" cy="4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5171" y="7008171"/>
            <a:ext cx="240601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FFDC6-9522-448C-8B4C-04175359A017}" type="datetimeFigureOut">
              <a:rPr lang="uk-UA" smtClean="0"/>
              <a:pPr/>
              <a:t>12.04.2018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42189" y="7008171"/>
            <a:ext cx="3609023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52214" y="7008171"/>
            <a:ext cx="2406015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01BEE-DC08-429A-A587-DEA8748B311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3656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is.loda.gov.u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4" t="6170" r="487" b="1543"/>
          <a:stretch/>
        </p:blipFill>
        <p:spPr>
          <a:xfrm>
            <a:off x="0" y="1435100"/>
            <a:ext cx="10693400" cy="61261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0048" y="2299192"/>
            <a:ext cx="8493303" cy="1256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23100" y="931398"/>
            <a:ext cx="66683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Доповідач – Оксана Ткачук</a:t>
            </a:r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Директор Департаменту архітектури та розвитку містобудування Львівської ОДА</a:t>
            </a:r>
            <a:endParaRPr lang="uk-U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17" t="9167" r="21448" b="28603"/>
          <a:stretch/>
        </p:blipFill>
        <p:spPr bwMode="auto">
          <a:xfrm>
            <a:off x="83832" y="248101"/>
            <a:ext cx="1167376" cy="128253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251208" y="419277"/>
            <a:ext cx="4740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</a:rPr>
              <a:t>ЛЬВІВСЬКА ОБЛАСНА ДЕРЖАВНА АДМІНІСТРАЦІЯ</a:t>
            </a:r>
            <a:endParaRPr lang="uk-U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92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20" y="81943"/>
            <a:ext cx="10356367" cy="65811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Автоматизована форма для заповнення даних в адмін панелі адміністратора служби МБК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040" b="5731"/>
          <a:stretch/>
        </p:blipFill>
        <p:spPr bwMode="auto">
          <a:xfrm>
            <a:off x="33417" y="1338981"/>
            <a:ext cx="10646056" cy="440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2955" y="6301662"/>
            <a:ext cx="10015156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При заповнені форми та прив’язки на карті місцезнаходження об’єкта програма формує документ згідно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форми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Наказу Мінрегіону</a:t>
            </a:r>
            <a:endParaRPr lang="uk-UA" dirty="0">
              <a:solidFill>
                <a:schemeClr val="accent6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299" t="8915" r="20000" b="11797"/>
          <a:stretch/>
        </p:blipFill>
        <p:spPr bwMode="auto">
          <a:xfrm>
            <a:off x="7328848" y="2388358"/>
            <a:ext cx="2689765" cy="335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731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131" y="105693"/>
            <a:ext cx="10153404" cy="963086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РЕЄСТР</a:t>
            </a:r>
            <a:b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</a:b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містобудівних умов та обмежень згідно вимог Мінрегіону України  – таблична форма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2013" y="5655456"/>
            <a:ext cx="4272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Підрозділ «РЕЄСТР МІСТОБУДІВНИХ УМОВ ТА ОБМЕЖЕНЬ ТА БУДІВЕЛЬНИХ ПАСПОРТІВ»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0459" y="5742331"/>
            <a:ext cx="3024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Відкритий он-лайн доступ 24/7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17905"/>
            <a:ext cx="10693400" cy="418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 сполучна лінія 7"/>
          <p:cNvCxnSpPr/>
          <p:nvPr/>
        </p:nvCxnSpPr>
        <p:spPr>
          <a:xfrm>
            <a:off x="3309078" y="2233485"/>
            <a:ext cx="46670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 сполучна лінія 10"/>
          <p:cNvCxnSpPr/>
          <p:nvPr/>
        </p:nvCxnSpPr>
        <p:spPr>
          <a:xfrm>
            <a:off x="3304686" y="2015111"/>
            <a:ext cx="466700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>
            <a:off x="3313216" y="2015111"/>
            <a:ext cx="0" cy="2060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>
            <a:off x="7980218" y="2010973"/>
            <a:ext cx="0" cy="2225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 зі стрілкою 14"/>
          <p:cNvCxnSpPr/>
          <p:nvPr/>
        </p:nvCxnSpPr>
        <p:spPr>
          <a:xfrm flipH="1">
            <a:off x="5477013" y="2233485"/>
            <a:ext cx="2408203" cy="3421971"/>
          </a:xfrm>
          <a:prstGeom prst="straightConnector1">
            <a:avLst/>
          </a:prstGeom>
          <a:ln w="38100">
            <a:solidFill>
              <a:srgbClr val="D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1693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16" y="34443"/>
            <a:ext cx="10569035" cy="773079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Реєстр містобудівних умов та обмежень згідно вимог Мінрегіону України  – таблична форма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6470"/>
          <a:stretch/>
        </p:blipFill>
        <p:spPr bwMode="auto">
          <a:xfrm>
            <a:off x="187792" y="859313"/>
            <a:ext cx="10414660" cy="134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537" b="9682"/>
          <a:stretch/>
        </p:blipFill>
        <p:spPr bwMode="auto">
          <a:xfrm>
            <a:off x="187792" y="2256374"/>
            <a:ext cx="10414660" cy="348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80458" y="5457331"/>
            <a:ext cx="51146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Реєстр має такі розділи:</a:t>
            </a:r>
          </a:p>
          <a:p>
            <a:pPr marL="285750" indent="-285750">
              <a:buFontTx/>
              <a:buChar char="-"/>
            </a:pP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дата та номер наказу про затвердженні МУО;</a:t>
            </a:r>
          </a:p>
          <a:p>
            <a:pPr marL="285750" indent="-285750">
              <a:buFontTx/>
              <a:buChar char="-"/>
            </a:pP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замовник об’єкта будівництва;</a:t>
            </a:r>
          </a:p>
          <a:p>
            <a:pPr marL="285750" indent="-285750">
              <a:buFontTx/>
              <a:buChar char="-"/>
            </a:pP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н</a:t>
            </a: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азва, адреса об’єкта будівництва;</a:t>
            </a:r>
          </a:p>
          <a:p>
            <a:pPr marL="285750" indent="-285750">
              <a:buFontTx/>
              <a:buChar char="-"/>
            </a:pP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інформація про внесення змін;</a:t>
            </a:r>
          </a:p>
          <a:p>
            <a:pPr marL="285750" indent="-285750">
              <a:buFontTx/>
              <a:buChar char="-"/>
            </a:pPr>
            <a:r>
              <a:rPr lang="uk-UA" sz="16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скасування або зупинення;</a:t>
            </a:r>
            <a:endParaRPr lang="uk-UA" sz="20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  <a:p>
            <a:pPr marL="285750" indent="-285750">
              <a:buFontTx/>
              <a:buChar char="-"/>
            </a:pPr>
            <a:r>
              <a:rPr lang="uk-UA" sz="16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скан-копія примірника МУО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64803" y="5655456"/>
            <a:ext cx="49992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Реєстр має пошукову систему за параметрами:</a:t>
            </a:r>
          </a:p>
          <a:p>
            <a:pPr marL="285750" indent="-285750">
              <a:buFontTx/>
              <a:buChar char="-"/>
            </a:pPr>
            <a:r>
              <a:rPr lang="uk-UA" sz="1600" b="1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дата та номер наказу про затвердженні МУО;</a:t>
            </a:r>
          </a:p>
          <a:p>
            <a:pPr marL="285750" indent="-285750">
              <a:buFontTx/>
              <a:buChar char="-"/>
            </a:pPr>
            <a:r>
              <a:rPr lang="uk-UA" sz="1600" b="1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замовник об’єкта будівництва;</a:t>
            </a:r>
          </a:p>
          <a:p>
            <a:pPr marL="285750" indent="-285750">
              <a:buFontTx/>
              <a:buChar char="-"/>
            </a:pPr>
            <a:r>
              <a:rPr lang="uk-UA" sz="1600" b="1" dirty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назва, адреса об’єкта будівництва;</a:t>
            </a:r>
          </a:p>
        </p:txBody>
      </p:sp>
    </p:spTree>
    <p:extLst>
      <p:ext uri="{BB962C8B-B14F-4D97-AF65-F5344CB8AC3E}">
        <p14:creationId xmlns:p14="http://schemas.microsoft.com/office/powerpoint/2010/main" xmlns="" val="38507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122" t="21568" r="12208" b="11619"/>
          <a:stretch/>
        </p:blipFill>
        <p:spPr bwMode="auto">
          <a:xfrm>
            <a:off x="385126" y="1392071"/>
            <a:ext cx="10023274" cy="553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09" t="30962" r="71688" b="51792"/>
          <a:stretch/>
        </p:blipFill>
        <p:spPr bwMode="auto">
          <a:xfrm>
            <a:off x="444501" y="4292922"/>
            <a:ext cx="2208811" cy="1478487"/>
          </a:xfrm>
          <a:prstGeom prst="rect">
            <a:avLst/>
          </a:prstGeom>
          <a:ln w="38100">
            <a:solidFill>
              <a:srgbClr val="00B594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53921" y="165068"/>
            <a:ext cx="9223058" cy="65811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Розділ  «Документи дозвільного характеру» на головній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4460" y="725725"/>
            <a:ext cx="4819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solidFill>
                  <a:srgbClr val="00B594"/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https://gis.loda.gov.ua</a:t>
            </a:r>
            <a:endParaRPr lang="uk-UA" sz="2800" u="sng" dirty="0" smtClean="0">
              <a:solidFill>
                <a:srgbClr val="00B594"/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87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71" y="402568"/>
            <a:ext cx="9223058" cy="65811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Приклад показу відкритості та доступності до виданих містобудівних умов та обмежень на карті ГІС МБК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6254" y="1900818"/>
            <a:ext cx="2847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Геопортал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відкритих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даних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дозвільного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характеру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території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Львівської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області</a:t>
            </a:r>
            <a:endParaRPr lang="uk-UA" b="1" dirty="0" smtClean="0">
              <a:solidFill>
                <a:schemeClr val="accent6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5003" y="3723512"/>
            <a:ext cx="3024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http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://gis.loda.gov.ua/ua/map/urban-doc</a:t>
            </a:r>
            <a:endParaRPr lang="uk-UA" b="1" dirty="0" smtClean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6105" y="1549249"/>
            <a:ext cx="7447498" cy="412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809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0153" y="105693"/>
            <a:ext cx="8135711" cy="65811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Приклад показу відкритості та доступності до виданих містобудівних умов та обмежень на карті ГІС МБК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253" y="1900818"/>
            <a:ext cx="31904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Маркерами показано розміщення виданих МУО, при наведені чи активації з'являється «Відомості про документ»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5003" y="4542887"/>
            <a:ext cx="3024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http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://gis.loda.gov.ua/ua/map/urban-doc</a:t>
            </a:r>
            <a:endParaRPr lang="uk-UA" b="1" dirty="0" smtClean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206" r="929"/>
          <a:stretch/>
        </p:blipFill>
        <p:spPr bwMode="auto">
          <a:xfrm>
            <a:off x="3406733" y="863230"/>
            <a:ext cx="7010199" cy="606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 зі стрілкою 6"/>
          <p:cNvCxnSpPr/>
          <p:nvPr/>
        </p:nvCxnSpPr>
        <p:spPr>
          <a:xfrm>
            <a:off x="2933205" y="2149434"/>
            <a:ext cx="1080655" cy="2393453"/>
          </a:xfrm>
          <a:prstGeom prst="straightConnector1">
            <a:avLst/>
          </a:prstGeom>
          <a:ln w="38100">
            <a:solidFill>
              <a:srgbClr val="00B59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 зі стрілкою 11"/>
          <p:cNvCxnSpPr/>
          <p:nvPr/>
        </p:nvCxnSpPr>
        <p:spPr>
          <a:xfrm flipV="1">
            <a:off x="2933205" y="1686296"/>
            <a:ext cx="4667003" cy="463138"/>
          </a:xfrm>
          <a:prstGeom prst="straightConnector1">
            <a:avLst/>
          </a:prstGeom>
          <a:ln w="38100">
            <a:solidFill>
              <a:srgbClr val="00B59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633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58" y="3216275"/>
            <a:ext cx="9600972" cy="658110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Дякую за увагу</a:t>
            </a:r>
            <a:endParaRPr lang="uk-UA" sz="6000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382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71" y="184200"/>
            <a:ext cx="9223058" cy="65811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Наказ Мінрегіону </a:t>
            </a:r>
            <a:r>
              <a:rPr lang="uk-UA" sz="24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України від 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31.05.2017 №</a:t>
            </a:r>
            <a:r>
              <a:rPr lang="uk-UA" sz="24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135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9152" y="1042849"/>
            <a:ext cx="97200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uk-UA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Наказ визначає механізм ведення реєстру містобудівних умов та обмежень для проектування об'єкта будівництва:</a:t>
            </a:r>
            <a:endParaRPr lang="uk-UA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Реєстр </a:t>
            </a: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ведеться з метою обліку наданих, змінених, скасованих або зупинених містобудівних умов та обмежень, а також забезпечення публічності, відкритості та доступності інформації, що у них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міститься;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Реєстр ведеться в електронній табличній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формі;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Реєстр ведеться з дотриманням вимог законодавства про захист персональних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даних;</a:t>
            </a:r>
            <a:endParaRPr lang="uk-UA" sz="2000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Доступ до Реєстру є безоплатним та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необмеженим;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Внесенню </a:t>
            </a: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 Реєстр підлягають всі, без винятку, надані містобудівні умови та обмеження, а також інформація щодо внесення змін до них, скасування або зупинення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Доступ користувачів до даних Реєстру здійснюється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через</a:t>
            </a:r>
            <a:r>
              <a:rPr lang="uk-U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hlinkClick r:id="rId4"/>
              </a:rPr>
              <a:t>http://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hlinkClick r:id="rId4"/>
              </a:rPr>
              <a:t>gis.loda.gov.ua</a:t>
            </a:r>
            <a:endParaRPr lang="uk-UA" sz="2000" b="1" dirty="0" smtClean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  <a:p>
            <a:pPr algn="ctr"/>
            <a:endParaRPr lang="uk-UA" altLang="ru-RU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uk-UA" alt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Усі вимоги дотримані та забезпеченні </a:t>
            </a:r>
            <a:r>
              <a:rPr lang="uk-UA" alt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</a:t>
            </a:r>
          </a:p>
          <a:p>
            <a:pPr algn="ctr"/>
            <a:r>
              <a:rPr lang="uk-UA" altLang="ru-RU" sz="22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ПК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SOFTPRO:</a:t>
            </a:r>
            <a:r>
              <a:rPr lang="uk-UA" sz="22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МІСТОБУДІВНИЙ КАДАСТР</a:t>
            </a:r>
            <a:endParaRPr lang="uk-UA" altLang="ru-RU" sz="2200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1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58" y="2770496"/>
            <a:ext cx="9600972" cy="1144832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РОБОЧІ МІСЦЯ АДМІНІСТРАТОРІВ</a:t>
            </a:r>
            <a:b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</a:b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СЛУЖБ МІСТОБУДІВНОГО КАДАСТРУ У</a:t>
            </a:r>
            <a:b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</a:b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ЛЬВІВСЬКІЙ ОБЛАСТІ</a:t>
            </a:r>
            <a:endParaRPr lang="uk-UA" sz="28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178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71" y="204716"/>
            <a:ext cx="9223058" cy="1565237"/>
          </a:xfrm>
        </p:spPr>
        <p:txBody>
          <a:bodyPr>
            <a:normAutofit fontScale="90000"/>
          </a:bodyPr>
          <a:lstStyle/>
          <a:p>
            <a:r>
              <a:rPr lang="uk-UA" sz="31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Робочі місця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SOFTPRO:Містобудівний кадастр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</a:b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У 2017 році у Львівській області забезпечено повне ліцензування підсистемою </a:t>
            </a:r>
            <a:r>
              <a:rPr lang="uk-UA" sz="2400" b="1" u="sng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«Реєстрація містобудівної документації»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всіх районів та міст обласного значення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9152" y="1616066"/>
            <a:ext cx="97200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endParaRPr lang="en-US" altLang="ru-RU" sz="1400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3446" y="1988722"/>
            <a:ext cx="2615928" cy="1922598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93668" y="1988722"/>
            <a:ext cx="2615928" cy="1922598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1439" y="2039153"/>
            <a:ext cx="2615928" cy="19225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98861" y="2253909"/>
            <a:ext cx="1596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Підсистема реєстрації 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містобудівної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3446" y="5085653"/>
            <a:ext cx="2615928" cy="1922598"/>
          </a:xfrm>
          <a:prstGeom prst="rect">
            <a:avLst/>
          </a:prstGeom>
          <a:noFill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15242" y="5085653"/>
            <a:ext cx="2615928" cy="1922598"/>
          </a:xfrm>
          <a:prstGeom prst="rect">
            <a:avLst/>
          </a:prstGeom>
          <a:noFill/>
        </p:spPr>
      </p:pic>
      <p:sp>
        <p:nvSpPr>
          <p:cNvPr id="16" name="Блок-схема: магнитный диск 15"/>
          <p:cNvSpPr/>
          <p:nvPr/>
        </p:nvSpPr>
        <p:spPr>
          <a:xfrm>
            <a:off x="7706540" y="4855041"/>
            <a:ext cx="1661122" cy="2383822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700" b="1" dirty="0" smtClean="0">
                <a:latin typeface="Roboto" panose="02000000000000000000" pitchFamily="2" charset="0"/>
                <a:ea typeface="Roboto" panose="02000000000000000000" pitchFamily="2" charset="0"/>
              </a:rPr>
              <a:t>Центральний сервер МБК</a:t>
            </a:r>
            <a:endParaRPr lang="uk-UA" sz="17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Стрелка углом вверх 16"/>
          <p:cNvSpPr/>
          <p:nvPr/>
        </p:nvSpPr>
        <p:spPr>
          <a:xfrm flipH="1">
            <a:off x="1647753" y="4061040"/>
            <a:ext cx="6539989" cy="589858"/>
          </a:xfrm>
          <a:prstGeom prst="bentUpArrow">
            <a:avLst>
              <a:gd name="adj1" fmla="val 37517"/>
              <a:gd name="adj2" fmla="val 25894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Стрелка углом вверх 17"/>
          <p:cNvSpPr/>
          <p:nvPr/>
        </p:nvSpPr>
        <p:spPr>
          <a:xfrm flipH="1" flipV="1">
            <a:off x="1647752" y="4420123"/>
            <a:ext cx="6539989" cy="589858"/>
          </a:xfrm>
          <a:prstGeom prst="bentUpArrow">
            <a:avLst>
              <a:gd name="adj1" fmla="val 37517"/>
              <a:gd name="adj2" fmla="val 25894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Стрелка углом вверх 18"/>
          <p:cNvSpPr/>
          <p:nvPr/>
        </p:nvSpPr>
        <p:spPr>
          <a:xfrm flipH="1">
            <a:off x="4801092" y="4054622"/>
            <a:ext cx="2786665" cy="589858"/>
          </a:xfrm>
          <a:prstGeom prst="bentUpArrow">
            <a:avLst>
              <a:gd name="adj1" fmla="val 37517"/>
              <a:gd name="adj2" fmla="val 25894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Стрелка углом вверх 19"/>
          <p:cNvSpPr/>
          <p:nvPr/>
        </p:nvSpPr>
        <p:spPr>
          <a:xfrm flipH="1" flipV="1">
            <a:off x="4801091" y="4418804"/>
            <a:ext cx="2786665" cy="589858"/>
          </a:xfrm>
          <a:prstGeom prst="bentUpArrow">
            <a:avLst>
              <a:gd name="adj1" fmla="val 37517"/>
              <a:gd name="adj2" fmla="val 25894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Стрелка углом вверх 20"/>
          <p:cNvSpPr/>
          <p:nvPr/>
        </p:nvSpPr>
        <p:spPr>
          <a:xfrm>
            <a:off x="5437532" y="4047725"/>
            <a:ext cx="2786665" cy="589858"/>
          </a:xfrm>
          <a:prstGeom prst="bentUpArrow">
            <a:avLst>
              <a:gd name="adj1" fmla="val 37517"/>
              <a:gd name="adj2" fmla="val 25894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Стрелка углом вверх 21"/>
          <p:cNvSpPr/>
          <p:nvPr/>
        </p:nvSpPr>
        <p:spPr>
          <a:xfrm rot="5400000">
            <a:off x="6557363" y="5230450"/>
            <a:ext cx="1664155" cy="469236"/>
          </a:xfrm>
          <a:prstGeom prst="bentUpArrow">
            <a:avLst>
              <a:gd name="adj1" fmla="val 37517"/>
              <a:gd name="adj2" fmla="val 25894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TextBox 22"/>
          <p:cNvSpPr txBox="1"/>
          <p:nvPr/>
        </p:nvSpPr>
        <p:spPr>
          <a:xfrm>
            <a:off x="4017341" y="2256181"/>
            <a:ext cx="1596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Підсистема реєстрації 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містобудівної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70029" y="2256181"/>
            <a:ext cx="1596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Підсистема реєстрації 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містобудівної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14781" y="5381573"/>
            <a:ext cx="1596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Підсистема реєстрації 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містобудівної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02732" y="5353786"/>
            <a:ext cx="1596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Підсистема реєстрації </a:t>
            </a:r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містобудівної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</a:p>
        </p:txBody>
      </p:sp>
    </p:spTree>
    <p:extLst>
      <p:ext uri="{BB962C8B-B14F-4D97-AF65-F5344CB8AC3E}">
        <p14:creationId xmlns:p14="http://schemas.microsoft.com/office/powerpoint/2010/main" xmlns="" val="11455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171" y="129608"/>
            <a:ext cx="9223058" cy="658110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Підсистема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«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Реєстрація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містобудівної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документації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»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9152" y="1427079"/>
            <a:ext cx="56006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Забезпечує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автоматизацію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процесів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обліку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реєстрації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зберігання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містобудівної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проектної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планувальної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та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іншої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що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подається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на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реєстрацію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в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системі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МБК,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дозвільних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та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інших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документів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що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поступають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в систему, а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також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вихідної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документації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що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alt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генерується</a:t>
            </a: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системою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0">
              <a:spcAft>
                <a:spcPts val="1200"/>
              </a:spcAft>
            </a:pPr>
            <a:endParaRPr lang="en-US" altLang="ru-RU" sz="1400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153" y="4014344"/>
            <a:ext cx="5491304" cy="29733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Roboto" panose="02000000000000000000" pitchFamily="2" charset="0"/>
                <a:ea typeface="Roboto" panose="02000000000000000000" pitchFamily="2" charset="0"/>
              </a:rPr>
              <a:t>П</a:t>
            </a:r>
            <a:r>
              <a:rPr lang="uk-UA" sz="1600" b="1" dirty="0" err="1" smtClean="0">
                <a:latin typeface="Roboto" panose="02000000000000000000" pitchFamily="2" charset="0"/>
                <a:ea typeface="Roboto" panose="02000000000000000000" pitchFamily="2" charset="0"/>
              </a:rPr>
              <a:t>ідсистема</a:t>
            </a:r>
            <a:r>
              <a:rPr lang="uk-UA" sz="1600" b="1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uk-UA" sz="1600" b="1" dirty="0">
                <a:latin typeface="Roboto" panose="02000000000000000000" pitchFamily="2" charset="0"/>
                <a:ea typeface="Roboto" panose="02000000000000000000" pitchFamily="2" charset="0"/>
              </a:rPr>
              <a:t>забезпечує підтримку ведення та використання таких реєстрів:</a:t>
            </a:r>
            <a:endParaRPr lang="en-US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</a:t>
            </a:r>
            <a:r>
              <a:rPr lang="uk-UA" sz="1600" dirty="0" smtClean="0">
                <a:latin typeface="Roboto" panose="02000000000000000000" pitchFamily="2" charset="0"/>
                <a:ea typeface="Roboto" panose="02000000000000000000" pitchFamily="2" charset="0"/>
              </a:rPr>
              <a:t>та видачу МУО;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</a:t>
            </a:r>
            <a:r>
              <a:rPr lang="uk-UA" sz="1600" dirty="0" smtClean="0">
                <a:latin typeface="Roboto" panose="02000000000000000000" pitchFamily="2" charset="0"/>
                <a:ea typeface="Roboto" panose="02000000000000000000" pitchFamily="2" charset="0"/>
              </a:rPr>
              <a:t>та видачу будівельних паспортів;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</a:t>
            </a:r>
            <a:r>
              <a:rPr lang="uk-UA" sz="1600" dirty="0" smtClean="0">
                <a:latin typeface="Roboto" panose="02000000000000000000" pitchFamily="2" charset="0"/>
                <a:ea typeface="Roboto" panose="02000000000000000000" pitchFamily="2" charset="0"/>
              </a:rPr>
              <a:t>містобудівної документації;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книг ГІС МБК;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обліку відомостей;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карт реєстрації;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реєстр справ про земельні ділянки.</a:t>
            </a:r>
            <a:endParaRPr lang="en-US" sz="16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5644"/>
          <a:stretch/>
        </p:blipFill>
        <p:spPr>
          <a:xfrm>
            <a:off x="5293421" y="892721"/>
            <a:ext cx="5399979" cy="34693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</p:pic>
      <p:pic>
        <p:nvPicPr>
          <p:cNvPr id="8" name="Picture 8" descr="https://scontent-waw1-1.xx.fbcdn.net/hphotos-xtl1/v/t1.0-9/12219531_990350014339496_8676875872862753151_n.jpg?oh=afd509d3d62b50962ad352f1778efa77&amp;oe=572861F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5171" y="4542024"/>
            <a:ext cx="1992953" cy="28055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416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22" r="29086" b="30458"/>
          <a:stretch/>
        </p:blipFill>
        <p:spPr bwMode="auto">
          <a:xfrm>
            <a:off x="18108" y="1021824"/>
            <a:ext cx="5913796" cy="327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38788" y="920343"/>
            <a:ext cx="432048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u="sng" dirty="0" smtClean="0"/>
              <a:t>Містобудівні умови та обмеження</a:t>
            </a:r>
            <a:r>
              <a:rPr lang="uk-UA" sz="2000" b="1" dirty="0" smtClean="0"/>
              <a:t> </a:t>
            </a:r>
            <a:r>
              <a:rPr lang="uk-UA" sz="2000" dirty="0" smtClean="0"/>
              <a:t>реєструються через геопортал, після чого публікуються на карті у відкритому доступі, що дозволяє переглянути достовірність та дійсність зареєстрованого документа.</a:t>
            </a:r>
          </a:p>
          <a:p>
            <a:pPr algn="just"/>
            <a:r>
              <a:rPr lang="uk-UA" sz="2000" dirty="0"/>
              <a:t> </a:t>
            </a:r>
            <a:r>
              <a:rPr lang="uk-UA" sz="2000" dirty="0" smtClean="0"/>
              <a:t>         Крім цього спрощує процедуру перевірки Інспекцією Державного архітектурно-будівельного контролю.</a:t>
            </a:r>
          </a:p>
          <a:p>
            <a:pPr algn="just"/>
            <a:r>
              <a:rPr lang="uk-UA" sz="2000" dirty="0"/>
              <a:t> </a:t>
            </a:r>
            <a:r>
              <a:rPr lang="uk-UA" sz="2000" dirty="0" smtClean="0"/>
              <a:t>         Станом на кінець 2017 року у Львівській області</a:t>
            </a:r>
            <a:r>
              <a:rPr lang="uk-UA" sz="2000" dirty="0"/>
              <a:t> всі райони та міста</a:t>
            </a:r>
            <a:r>
              <a:rPr lang="uk-UA" sz="2000" dirty="0" smtClean="0"/>
              <a:t> забезпечили ліцензування робочих місць адміністраторів ліцензією на підсистему </a:t>
            </a:r>
            <a:r>
              <a:rPr lang="uk-UA" sz="2000" b="1" dirty="0" smtClean="0"/>
              <a:t>«Реєстрація містобудівної документації»</a:t>
            </a:r>
            <a:r>
              <a:rPr lang="uk-UA" sz="2000" dirty="0" smtClean="0"/>
              <a:t>, що дає можливість надавати громадянам, суб’єктам будівництва (фізичним/</a:t>
            </a:r>
            <a:br>
              <a:rPr lang="uk-UA" sz="2000" dirty="0" smtClean="0"/>
            </a:br>
            <a:r>
              <a:rPr lang="uk-UA" sz="2000" dirty="0" smtClean="0"/>
              <a:t>юридичним особам) послугу в електронному форматі.</a:t>
            </a:r>
            <a:endParaRPr lang="uk-UA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280" t="12586" b="46358"/>
          <a:stretch/>
        </p:blipFill>
        <p:spPr bwMode="auto">
          <a:xfrm>
            <a:off x="3114452" y="1362569"/>
            <a:ext cx="2464634" cy="2202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Пряма сполучна лінія 4"/>
          <p:cNvCxnSpPr/>
          <p:nvPr/>
        </p:nvCxnSpPr>
        <p:spPr>
          <a:xfrm flipV="1">
            <a:off x="2610396" y="3564607"/>
            <a:ext cx="504056" cy="325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27" b="5908"/>
          <a:stretch/>
        </p:blipFill>
        <p:spPr bwMode="auto">
          <a:xfrm>
            <a:off x="3849" y="4296109"/>
            <a:ext cx="6077119" cy="326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35171" y="177419"/>
            <a:ext cx="9223058" cy="53226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uk-UA" sz="31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МІСТОБУДІВНІ УМОВИ ТА ОБМЕЖЕННЯ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95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58" y="2429300"/>
            <a:ext cx="9600972" cy="1364777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ПРИКЛАД ВИКОРИСТАННЯ ВИДАЧІ ТА РЕЄСТРУ  МУО В ПРОГРАМНОМУ КОМПЛЕКСІ 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SOFTPRO:</a:t>
            </a: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МІСТОБУДІВНИЙ КАДАСТР</a:t>
            </a:r>
            <a:endParaRPr lang="uk-UA" sz="28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463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20" y="81943"/>
            <a:ext cx="10356367" cy="65811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Приклад успішного використання ПК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SOFTPRO: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Містобудівний кадастр</a:t>
            </a:r>
            <a:b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</a:b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в адмін панелі адміністратора служби МБК Миколаївського району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2"/>
          <a:stretch/>
        </p:blipFill>
        <p:spPr bwMode="auto">
          <a:xfrm>
            <a:off x="251669" y="735146"/>
            <a:ext cx="10254693" cy="6024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668" y="6874868"/>
            <a:ext cx="10254694" cy="369332"/>
          </a:xfrm>
          <a:prstGeom prst="rect">
            <a:avLst/>
          </a:prstGeom>
          <a:noFill/>
          <a:ln w="38100">
            <a:solidFill>
              <a:srgbClr val="D4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Демонстрація затверджених МУО Миколаївського району Львівської області</a:t>
            </a:r>
            <a:endParaRPr lang="uk-UA" dirty="0">
              <a:solidFill>
                <a:schemeClr val="accent6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" name="Пряма зі стрілкою 6"/>
          <p:cNvCxnSpPr/>
          <p:nvPr/>
        </p:nvCxnSpPr>
        <p:spPr>
          <a:xfrm flipH="1" flipV="1">
            <a:off x="5379015" y="6555176"/>
            <a:ext cx="1" cy="311080"/>
          </a:xfrm>
          <a:prstGeom prst="straightConnector1">
            <a:avLst/>
          </a:prstGeom>
          <a:ln w="38100">
            <a:solidFill>
              <a:srgbClr val="D4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095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20" y="81943"/>
            <a:ext cx="10356367" cy="65811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rPr>
              <a:t>Автоматизована форма для заповнення даних в адмін панелі адміністратора служби МБК</a:t>
            </a:r>
            <a:endParaRPr lang="uk-UA" sz="2400" b="1" dirty="0">
              <a:solidFill>
                <a:schemeClr val="accent1">
                  <a:lumMod val="50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0267" y="6585164"/>
            <a:ext cx="1253133" cy="9760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17" y="7175029"/>
            <a:ext cx="2469614" cy="36523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550"/>
          <a:stretch/>
        </p:blipFill>
        <p:spPr bwMode="auto">
          <a:xfrm>
            <a:off x="33416" y="1008169"/>
            <a:ext cx="10619805" cy="506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991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562</Words>
  <Application>Microsoft Office PowerPoint</Application>
  <PresentationFormat>Custom</PresentationFormat>
  <Paragraphs>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Тема Office</vt:lpstr>
      <vt:lpstr>Slide 1</vt:lpstr>
      <vt:lpstr>Наказ Мінрегіону України від 31.05.2017 №135 </vt:lpstr>
      <vt:lpstr>РОБОЧІ МІСЦЯ АДМІНІСТРАТОРІВ СЛУЖБ МІСТОБУДІВНОГО КАДАСТРУ У ЛЬВІВСЬКІЙ ОБЛАСТІ</vt:lpstr>
      <vt:lpstr>Робочі місця SOFTPRO:Містобудівний кадастр  У 2017 році у Львівській області забезпечено повне ліцензування підсистемою «Реєстрація містобудівної документації» всіх районів та міст обласного значення</vt:lpstr>
      <vt:lpstr>Підсистема «Реєстрація містобудівної документації»</vt:lpstr>
      <vt:lpstr>Slide 6</vt:lpstr>
      <vt:lpstr>ПРИКЛАД ВИКОРИСТАННЯ ВИДАЧІ ТА РЕЄСТРУ  МУО В ПРОГРАМНОМУ КОМПЛЕКСІ  SOFTPRO:МІСТОБУДІВНИЙ КАДАСТР</vt:lpstr>
      <vt:lpstr>Приклад успішного використання ПК SOFTPRO:Містобудівний кадастр в адмін панелі адміністратора служби МБК Миколаївського району</vt:lpstr>
      <vt:lpstr>Автоматизована форма для заповнення даних в адмін панелі адміністратора служби МБК</vt:lpstr>
      <vt:lpstr>Автоматизована форма для заповнення даних в адмін панелі адміністратора служби МБК</vt:lpstr>
      <vt:lpstr>РЕЄСТР містобудівних умов та обмежень згідно вимог Мінрегіону України  – таблична форма</vt:lpstr>
      <vt:lpstr>Реєстр містобудівних умов та обмежень згідно вимог Мінрегіону України  – таблична форма</vt:lpstr>
      <vt:lpstr>Розділ  «Документи дозвільного характеру» на головній</vt:lpstr>
      <vt:lpstr>Приклад показу відкритості та доступності до виданих містобудівних умов та обмежень на карті ГІС МБК</vt:lpstr>
      <vt:lpstr>Приклад показу відкритості та доступності до виданих містобудівних умов та обмежень на карті ГІС МБК</vt:lpstr>
      <vt:lpstr>Дякую за увагу</vt:lpstr>
    </vt:vector>
  </TitlesOfParts>
  <Company>SOFTPRO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 Zinenko</dc:creator>
  <cp:lastModifiedBy>Mariana_Asus</cp:lastModifiedBy>
  <cp:revision>75</cp:revision>
  <dcterms:created xsi:type="dcterms:W3CDTF">2017-09-23T13:51:16Z</dcterms:created>
  <dcterms:modified xsi:type="dcterms:W3CDTF">2018-04-12T06:45:52Z</dcterms:modified>
</cp:coreProperties>
</file>