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14"/>
  </p:notesMasterIdLst>
  <p:sldIdLst>
    <p:sldId id="283" r:id="rId2"/>
    <p:sldId id="349" r:id="rId3"/>
    <p:sldId id="350" r:id="rId4"/>
    <p:sldId id="367" r:id="rId5"/>
    <p:sldId id="368" r:id="rId6"/>
    <p:sldId id="351" r:id="rId7"/>
    <p:sldId id="340" r:id="rId8"/>
    <p:sldId id="362" r:id="rId9"/>
    <p:sldId id="363" r:id="rId10"/>
    <p:sldId id="365" r:id="rId11"/>
    <p:sldId id="366" r:id="rId12"/>
    <p:sldId id="33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99"/>
    <a:srgbClr val="EF032A"/>
    <a:srgbClr val="A0021C"/>
    <a:srgbClr val="E42E10"/>
    <a:srgbClr val="F709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87" autoAdjust="0"/>
    <p:restoredTop sz="93009" autoAdjust="0"/>
  </p:normalViewPr>
  <p:slideViewPr>
    <p:cSldViewPr>
      <p:cViewPr>
        <p:scale>
          <a:sx n="90" d="100"/>
          <a:sy n="90" d="100"/>
        </p:scale>
        <p:origin x="-332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65.52901" units="1/cm"/>
          <inkml:channelProperty channel="Y" name="resolution" value="65.45454" units="1/cm"/>
        </inkml:channelProperties>
      </inkml:inkSource>
      <inkml:timestamp xml:id="ts0" timeString="2018-04-10T21:32:22.458"/>
    </inkml:context>
    <inkml:brush xml:id="br0">
      <inkml:brushProperty name="width" value="0.1" units="cm"/>
      <inkml:brushProperty name="height" value="0.1" units="cm"/>
      <inkml:brushProperty name="fitToCurve" value="1"/>
    </inkml:brush>
  </inkml:definitions>
  <inkml:traceGroup>
    <inkml:annotationXML>
      <emma:emma xmlns:emma="http://www.w3.org/2003/04/emma" version="1.0">
        <emma:interpretation id="{FBB42700-3E70-42D6-94C9-F6B99E61568F}" emma:medium="tactile" emma:mode="ink">
          <msink:context xmlns:msink="http://schemas.microsoft.com/ink/2010/main" type="writingRegion" rotatedBoundingBox="29979,11391 29994,11391 29994,11406 29979,11406"/>
        </emma:interpretation>
      </emma:emma>
    </inkml:annotationXML>
    <inkml:traceGroup>
      <inkml:annotationXML>
        <emma:emma xmlns:emma="http://www.w3.org/2003/04/emma" version="1.0">
          <emma:interpretation id="{2BDB0772-2E89-4017-A2B9-42C19E774682}" emma:medium="tactile" emma:mode="ink">
            <msink:context xmlns:msink="http://schemas.microsoft.com/ink/2010/main" type="paragraph" rotatedBoundingBox="29979,11391 29994,11391 29994,11406 29979,1140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5BFC22B-D1FC-464B-8291-DCBB9CA70638}" emma:medium="tactile" emma:mode="ink">
              <msink:context xmlns:msink="http://schemas.microsoft.com/ink/2010/main" type="line" rotatedBoundingBox="29979,11391 29994,11391 29994,11406 29979,11406"/>
            </emma:interpretation>
          </emma:emma>
        </inkml:annotationXML>
        <inkml:traceGroup>
          <inkml:annotationXML>
            <emma:emma xmlns:emma="http://www.w3.org/2003/04/emma" version="1.0">
              <emma:interpretation id="{A06F0D3A-1EE3-4D42-BBB9-0A04296A6136}" emma:medium="tactile" emma:mode="ink">
                <msink:context xmlns:msink="http://schemas.microsoft.com/ink/2010/main" type="inkWord" rotatedBoundingBox="29979,11391 29994,11391 29994,11406 29979,11406"/>
              </emma:interpretation>
            </emma:emma>
          </inkml:annotationXML>
          <inkml:trace contextRef="#ctx0" brushRef="#br0">0 0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FDC7E9-3705-44FF-A70B-C7FF586A868E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BED0FB-BEA1-49B1-86F2-6E4C2EDFE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76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Місце для зображення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17411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0E652E-7EB9-44F2-B3EC-C4D3372197A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41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5D39E2-83CD-4032-9808-E40EC2F2F05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4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D736A-63DF-4987-AAC1-EC01A44A095F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A71E7E-675B-49EA-BF20-71F2483C8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AAD45-A9D2-4D4D-96CF-1AF53047404B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EDB42-2196-47F6-8B43-318BBC60A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B47EE-0980-45EE-BFA2-A48EC752BA23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7C875-1E23-4820-82D9-E85678AEB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8"/>
          <p:cNvPicPr>
            <a:picLocks noChangeAspect="1"/>
          </p:cNvPicPr>
          <p:nvPr userDrawn="1"/>
        </p:nvPicPr>
        <p:blipFill>
          <a:blip r:embed="rId2"/>
          <a:srcRect t="12720" r="19710" b="5882"/>
          <a:stretch>
            <a:fillRect/>
          </a:stretch>
        </p:blipFill>
        <p:spPr bwMode="auto">
          <a:xfrm>
            <a:off x="4733925" y="-26988"/>
            <a:ext cx="4483100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/>
          <a:srcRect t="13896"/>
          <a:stretch>
            <a:fillRect/>
          </a:stretch>
        </p:blipFill>
        <p:spPr bwMode="auto">
          <a:xfrm>
            <a:off x="6908800" y="188913"/>
            <a:ext cx="20383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9"/>
          <p:cNvSpPr/>
          <p:nvPr userDrawn="1"/>
        </p:nvSpPr>
        <p:spPr>
          <a:xfrm>
            <a:off x="569913" y="4706938"/>
            <a:ext cx="2700337" cy="1079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sym typeface="Arial"/>
            </a:endParaRPr>
          </a:p>
        </p:txBody>
      </p:sp>
      <p:sp>
        <p:nvSpPr>
          <p:cNvPr id="9" name="Прямоугольник 27"/>
          <p:cNvSpPr/>
          <p:nvPr userDrawn="1"/>
        </p:nvSpPr>
        <p:spPr>
          <a:xfrm>
            <a:off x="7839075" y="5553075"/>
            <a:ext cx="1000125" cy="36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0630" y="3284985"/>
            <a:ext cx="8429862" cy="1388709"/>
          </a:xfrm>
        </p:spPr>
        <p:txBody>
          <a:bodyPr>
            <a:noAutofit/>
          </a:bodyPr>
          <a:lstStyle>
            <a:lvl1pPr algn="l">
              <a:defRPr sz="6600" b="1"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0631" y="4905020"/>
            <a:ext cx="5240734" cy="1388534"/>
          </a:xfrm>
        </p:spPr>
        <p:txBody>
          <a:bodyPr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0" name="Текст 39"/>
          <p:cNvSpPr>
            <a:spLocks noGrp="1"/>
          </p:cNvSpPr>
          <p:nvPr>
            <p:ph type="body" sz="quarter" idx="10"/>
          </p:nvPr>
        </p:nvSpPr>
        <p:spPr>
          <a:xfrm>
            <a:off x="7128792" y="5649142"/>
            <a:ext cx="1763688" cy="444155"/>
          </a:xfrm>
        </p:spPr>
        <p:txBody>
          <a:bodyPr>
            <a:normAutofit/>
          </a:bodyPr>
          <a:lstStyle>
            <a:lvl1pPr marL="285750" indent="-285750" algn="r">
              <a:buClr>
                <a:srgbClr val="C00000"/>
              </a:buClr>
              <a:buSzPct val="100000"/>
              <a:buFont typeface="Verdana" panose="020B0604030504040204" pitchFamily="34" charset="0"/>
              <a:buChar char="\"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39"/>
          <p:cNvSpPr>
            <a:spLocks noGrp="1"/>
          </p:cNvSpPr>
          <p:nvPr>
            <p:ph type="body" sz="quarter" idx="11"/>
          </p:nvPr>
        </p:nvSpPr>
        <p:spPr>
          <a:xfrm>
            <a:off x="7128792" y="6009182"/>
            <a:ext cx="1763688" cy="444155"/>
          </a:xfrm>
        </p:spPr>
        <p:txBody>
          <a:bodyPr>
            <a:normAutofit/>
          </a:bodyPr>
          <a:lstStyle>
            <a:lvl1pPr marL="285750" indent="-285750" algn="r">
              <a:buClr>
                <a:srgbClr val="C00000"/>
              </a:buClr>
              <a:buSzPct val="100000"/>
              <a:buFont typeface="Verdana" panose="020B0604030504040204" pitchFamily="34" charset="0"/>
              <a:buChar char="\"/>
              <a:defRPr lang="ru-RU" sz="1600" kern="1200" cap="none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6B73D-3680-4FAA-B520-6A82BAF66F4D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7764D-565B-4D87-A1C9-794BA25FB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33732-F64E-4458-AF5A-2EB288A6CDAD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39B66-FC07-407A-94EA-8EB50CD6B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C5082-9A75-498F-9D85-CA058BD95010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C554B-5530-4089-92F0-D2AD8A9C2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5C26B-2CFC-4AD7-A06A-B5F6913BC9EC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8B088-9ABF-49C6-B7DC-D07E0B6B3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A3406-6624-4059-B3B1-8D3079E02C1D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A3F44-8BE2-49A7-A352-322F2AB92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5D9F8-BAE8-4464-822E-97E16ABFE7FF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FF07D-2D57-4426-8F3D-290978EDC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93BD-95DD-4122-B2C2-EF76B1CB47BA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1C4BB-5292-4601-9A4C-8ED0F2D64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C5542-4034-4AF8-A6C4-8E4CD6AFD39B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6EC93B3-93D7-4483-ABFC-6245F6EBC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76200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36FD38-E363-428C-9F88-A7F715C4117C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219" y="5885656"/>
            <a:ext cx="1316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E3D3E5-633F-447E-B84F-109651D70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5" y="0"/>
            <a:ext cx="1428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5" y="1371600"/>
            <a:ext cx="1428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92" r:id="rId9"/>
    <p:sldLayoutId id="2147483789" r:id="rId10"/>
    <p:sldLayoutId id="2147483790" r:id="rId11"/>
    <p:sldLayoutId id="214748379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ts val="600"/>
        </a:spcAft>
        <a:buFont typeface="Arial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CABMINANTICOR@GMAIL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21"/>
          <p:cNvSpPr>
            <a:spLocks noGrp="1"/>
          </p:cNvSpPr>
          <p:nvPr>
            <p:ph type="ctrTitle"/>
          </p:nvPr>
        </p:nvSpPr>
        <p:spPr>
          <a:xfrm>
            <a:off x="440919" y="2852936"/>
            <a:ext cx="4608513" cy="17478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400" b="0" dirty="0" smtClean="0"/>
              <a:t>Складові </a:t>
            </a:r>
            <a:r>
              <a:rPr lang="uk-UA" sz="2400" b="0" dirty="0"/>
              <a:t>проекту Концепції публічного управління у галузі будівництва </a:t>
            </a:r>
            <a:endParaRPr lang="ru-RU" sz="2400" b="0" dirty="0" smtClean="0">
              <a:solidFill>
                <a:srgbClr val="FF0000"/>
              </a:solidFill>
            </a:endParaRPr>
          </a:p>
        </p:txBody>
      </p:sp>
      <p:sp>
        <p:nvSpPr>
          <p:cNvPr id="15362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539552" y="4956175"/>
            <a:ext cx="5241925" cy="1387475"/>
          </a:xfrm>
        </p:spPr>
        <p:txBody>
          <a:bodyPr>
            <a:normAutofit/>
          </a:bodyPr>
          <a:lstStyle/>
          <a:p>
            <a:pPr eaLnBrk="1" hangingPunct="1"/>
            <a:r>
              <a:rPr lang="uk-UA" sz="2000" b="0" cap="all" spc="-6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Семінар </a:t>
            </a:r>
            <a:endParaRPr lang="uk-UA" sz="2000" b="0" cap="all" spc="-6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  <a:p>
            <a:pPr eaLnBrk="1" hangingPunct="1"/>
            <a:r>
              <a:rPr lang="uk-UA" sz="2000" b="0" cap="all" spc="-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головних архітекторів </a:t>
            </a:r>
            <a:r>
              <a:rPr lang="uk-UA" sz="2000" b="0" cap="all" spc="-6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областей України</a:t>
            </a:r>
            <a:endParaRPr lang="ru-RU" sz="2000" b="0" cap="all" spc="-6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363" name="Текст 23"/>
          <p:cNvSpPr>
            <a:spLocks noGrp="1"/>
          </p:cNvSpPr>
          <p:nvPr>
            <p:ph type="body" sz="quarter" idx="10"/>
          </p:nvPr>
        </p:nvSpPr>
        <p:spPr>
          <a:xfrm>
            <a:off x="7129463" y="5649913"/>
            <a:ext cx="1763712" cy="442912"/>
          </a:xfrm>
        </p:spPr>
        <p:txBody>
          <a:bodyPr/>
          <a:lstStyle/>
          <a:p>
            <a:pPr eaLnBrk="1" hangingPunct="1">
              <a:buSzTx/>
            </a:pPr>
            <a:r>
              <a:rPr lang="uk-UA" dirty="0" smtClean="0"/>
              <a:t>квітень</a:t>
            </a:r>
            <a:endParaRPr lang="ru-RU" dirty="0" smtClean="0"/>
          </a:p>
        </p:txBody>
      </p:sp>
      <p:sp>
        <p:nvSpPr>
          <p:cNvPr id="15364" name="Текст 24"/>
          <p:cNvSpPr>
            <a:spLocks noGrp="1"/>
          </p:cNvSpPr>
          <p:nvPr>
            <p:ph type="body" sz="quarter" idx="11"/>
          </p:nvPr>
        </p:nvSpPr>
        <p:spPr>
          <a:xfrm>
            <a:off x="7129463" y="6008688"/>
            <a:ext cx="1763712" cy="444500"/>
          </a:xfrm>
        </p:spPr>
        <p:txBody>
          <a:bodyPr/>
          <a:lstStyle/>
          <a:p>
            <a:pPr eaLnBrk="1" hangingPunct="1">
              <a:buSzTx/>
            </a:pPr>
            <a:r>
              <a:rPr lang="uk-UA" dirty="0"/>
              <a:t>2018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851600"/>
            <a:ext cx="8712968" cy="516968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ru-RU" b="0" dirty="0" err="1"/>
              <a:t>Вимоги</a:t>
            </a:r>
            <a:r>
              <a:rPr lang="ru-RU" b="0" dirty="0"/>
              <a:t> до </a:t>
            </a:r>
            <a:r>
              <a:rPr lang="ru-RU" b="0" dirty="0" err="1"/>
              <a:t>Національної</a:t>
            </a:r>
            <a:r>
              <a:rPr lang="ru-RU" b="0" dirty="0"/>
              <a:t> </a:t>
            </a:r>
            <a:r>
              <a:rPr lang="ru-RU" b="0" dirty="0" err="1"/>
              <a:t>інфраструктури</a:t>
            </a:r>
            <a:r>
              <a:rPr lang="ru-RU" b="0" dirty="0"/>
              <a:t> </a:t>
            </a:r>
            <a:r>
              <a:rPr lang="ru-RU" b="0" dirty="0" err="1"/>
              <a:t>геопросторових</a:t>
            </a:r>
            <a:r>
              <a:rPr lang="ru-RU" b="0" dirty="0"/>
              <a:t> </a:t>
            </a:r>
            <a:r>
              <a:rPr lang="ru-RU" b="0" dirty="0" err="1" smtClean="0"/>
              <a:t>даних</a:t>
            </a:r>
            <a:r>
              <a:rPr lang="ru-RU" b="0" dirty="0" smtClean="0"/>
              <a:t>:</a:t>
            </a:r>
            <a:endParaRPr lang="ru-RU" b="0" dirty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/>
              <a:t>Єдиний </a:t>
            </a:r>
            <a:r>
              <a:rPr lang="ru-RU" b="0" dirty="0" err="1"/>
              <a:t>електронний</a:t>
            </a:r>
            <a:r>
              <a:rPr lang="ru-RU" b="0" dirty="0"/>
              <a:t> формат </a:t>
            </a:r>
            <a:r>
              <a:rPr lang="ru-RU" b="0" dirty="0" smtClean="0"/>
              <a:t>та стандарту </a:t>
            </a:r>
            <a:r>
              <a:rPr lang="ru-RU" b="0" dirty="0" err="1" smtClean="0"/>
              <a:t>якості</a:t>
            </a:r>
            <a:r>
              <a:rPr lang="ru-RU" b="0" dirty="0" smtClean="0"/>
              <a:t> </a:t>
            </a:r>
            <a:r>
              <a:rPr lang="ru-RU" b="0" dirty="0" err="1"/>
              <a:t>містобудівної</a:t>
            </a:r>
            <a:r>
              <a:rPr lang="ru-RU" b="0" dirty="0"/>
              <a:t> </a:t>
            </a:r>
            <a:r>
              <a:rPr lang="ru-RU" b="0" dirty="0" err="1"/>
              <a:t>документаці</a:t>
            </a:r>
            <a:endParaRPr lang="ru-RU" b="0" dirty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 err="1"/>
              <a:t>Інтерактивність</a:t>
            </a:r>
            <a:r>
              <a:rPr lang="ru-RU" b="0" dirty="0"/>
              <a:t> 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 err="1"/>
              <a:t>Координатно</a:t>
            </a:r>
            <a:r>
              <a:rPr lang="ru-RU" b="0" dirty="0"/>
              <a:t> – </a:t>
            </a:r>
            <a:r>
              <a:rPr lang="ru-RU" b="0" dirty="0" err="1"/>
              <a:t>просторова</a:t>
            </a:r>
            <a:r>
              <a:rPr lang="ru-RU" b="0" dirty="0"/>
              <a:t> основа 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 err="1"/>
              <a:t>Електронний</a:t>
            </a:r>
            <a:r>
              <a:rPr lang="ru-RU" b="0" dirty="0"/>
              <a:t> </a:t>
            </a:r>
            <a:r>
              <a:rPr lang="ru-RU" b="0" dirty="0" err="1"/>
              <a:t>кабінет</a:t>
            </a:r>
            <a:r>
              <a:rPr lang="ru-RU" b="0" dirty="0"/>
              <a:t> </a:t>
            </a:r>
            <a:r>
              <a:rPr lang="ru-RU" b="0" dirty="0" err="1"/>
              <a:t>замовника</a:t>
            </a:r>
            <a:r>
              <a:rPr lang="ru-RU" b="0" dirty="0"/>
              <a:t> для </a:t>
            </a:r>
            <a:r>
              <a:rPr lang="ru-RU" b="0" dirty="0" err="1"/>
              <a:t>подачі</a:t>
            </a:r>
            <a:r>
              <a:rPr lang="ru-RU" b="0" dirty="0"/>
              <a:t> і </a:t>
            </a:r>
            <a:r>
              <a:rPr lang="ru-RU" b="0" dirty="0" err="1"/>
              <a:t>отримання</a:t>
            </a:r>
            <a:r>
              <a:rPr lang="ru-RU" b="0" dirty="0"/>
              <a:t> </a:t>
            </a:r>
            <a:r>
              <a:rPr lang="ru-RU" b="0" dirty="0" err="1"/>
              <a:t>документів</a:t>
            </a:r>
            <a:endParaRPr lang="ru-RU" b="0" dirty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 err="1"/>
              <a:t>Геоінформаційна</a:t>
            </a:r>
            <a:r>
              <a:rPr lang="ru-RU" b="0" dirty="0"/>
              <a:t> система </a:t>
            </a:r>
            <a:r>
              <a:rPr lang="ru-RU" b="0" dirty="0" err="1"/>
              <a:t>підтримки</a:t>
            </a:r>
            <a:r>
              <a:rPr lang="ru-RU" b="0" dirty="0"/>
              <a:t> </a:t>
            </a:r>
            <a:r>
              <a:rPr lang="ru-RU" b="0" dirty="0" err="1"/>
              <a:t>рішень</a:t>
            </a:r>
            <a:r>
              <a:rPr lang="ru-RU" b="0" dirty="0"/>
              <a:t> 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 err="1"/>
              <a:t>Електронна</a:t>
            </a:r>
            <a:r>
              <a:rPr lang="ru-RU" b="0" dirty="0"/>
              <a:t> книга </a:t>
            </a:r>
            <a:r>
              <a:rPr lang="ru-RU" b="0" dirty="0" err="1"/>
              <a:t>скарг</a:t>
            </a:r>
            <a:r>
              <a:rPr lang="ru-RU" b="0" dirty="0"/>
              <a:t> та </a:t>
            </a:r>
            <a:r>
              <a:rPr lang="ru-RU" b="0" dirty="0" err="1"/>
              <a:t>пропозицій</a:t>
            </a:r>
            <a:endParaRPr lang="ru-RU" b="0" dirty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/>
              <a:t>Форум для </a:t>
            </a:r>
            <a:r>
              <a:rPr lang="ru-RU" b="0" dirty="0" err="1"/>
              <a:t>обговорення</a:t>
            </a:r>
            <a:r>
              <a:rPr lang="ru-RU" b="0" dirty="0"/>
              <a:t> </a:t>
            </a:r>
            <a:r>
              <a:rPr lang="ru-RU" b="0" dirty="0" err="1"/>
              <a:t>містобудівної</a:t>
            </a:r>
            <a:r>
              <a:rPr lang="ru-RU" b="0" dirty="0"/>
              <a:t> </a:t>
            </a:r>
            <a:r>
              <a:rPr lang="ru-RU" b="0" dirty="0" err="1"/>
              <a:t>документації</a:t>
            </a:r>
            <a:endParaRPr lang="ru-RU" b="0" dirty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 err="1"/>
              <a:t>Автоматичний</a:t>
            </a:r>
            <a:r>
              <a:rPr lang="ru-RU" b="0" dirty="0"/>
              <a:t> </a:t>
            </a:r>
            <a:r>
              <a:rPr lang="ru-RU" b="0" dirty="0" err="1"/>
              <a:t>відлік</a:t>
            </a:r>
            <a:r>
              <a:rPr lang="ru-RU" b="0" dirty="0"/>
              <a:t> </a:t>
            </a:r>
            <a:r>
              <a:rPr lang="ru-RU" b="0" dirty="0" err="1"/>
              <a:t>терміну</a:t>
            </a:r>
            <a:r>
              <a:rPr lang="ru-RU" b="0" dirty="0"/>
              <a:t> початку </a:t>
            </a:r>
            <a:r>
              <a:rPr lang="ru-RU" b="0" dirty="0" err="1"/>
              <a:t>громадських</a:t>
            </a:r>
            <a:r>
              <a:rPr lang="ru-RU" b="0" dirty="0"/>
              <a:t> </a:t>
            </a:r>
            <a:r>
              <a:rPr lang="ru-RU" b="0" dirty="0" err="1"/>
              <a:t>слухань</a:t>
            </a:r>
            <a:endParaRPr lang="ru-RU" b="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152400"/>
            <a:ext cx="8219256" cy="6843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 spc="-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ru-RU" sz="3200" dirty="0">
                <a:solidFill>
                  <a:schemeClr val="tx1"/>
                </a:solidFill>
              </a:rPr>
              <a:t>Складові </a:t>
            </a:r>
            <a:r>
              <a:rPr lang="ru-RU" sz="3200" dirty="0" err="1">
                <a:solidFill>
                  <a:schemeClr val="tx1"/>
                </a:solidFill>
              </a:rPr>
              <a:t>концепції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376" y="6232621"/>
            <a:ext cx="969892" cy="48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931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851600"/>
            <a:ext cx="8363272" cy="5169688"/>
          </a:xfrm>
        </p:spPr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Посилення ролі самоврядних організацій 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Запровадження обов’язкового страхування об’єктів будівництва на усіх його етапах для об’єктів середнього або значного класу наслідків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Розробка містобудівної документації виключно за рахунок бюджетних коштів або Містобудівного фонду населеного пункту, ДФРР та міжнародної технічної допомоги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Уніфікація термінології містобудівного та земельного законодавства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Запровадження обов’язкових архітектурних конкурсів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/>
              <a:t>Забезпечення дієвого та відповідального архітектурно-будівельного </a:t>
            </a:r>
            <a:r>
              <a:rPr lang="uk-UA" b="0" dirty="0" smtClean="0"/>
              <a:t>контролю. </a:t>
            </a:r>
            <a:r>
              <a:rPr lang="uk-UA" b="0" dirty="0" smtClean="0"/>
              <a:t>Надання </a:t>
            </a:r>
            <a:r>
              <a:rPr lang="uk-UA" b="0" dirty="0" smtClean="0"/>
              <a:t>органам архітектурно-будівельного контролю функції попередження </a:t>
            </a:r>
            <a:r>
              <a:rPr lang="uk-UA" b="0" dirty="0" err="1" smtClean="0"/>
              <a:t>будівництв</a:t>
            </a:r>
            <a:r>
              <a:rPr lang="uk-UA" b="0" dirty="0" smtClean="0"/>
              <a:t> із порушенням містобудівного законодавства шляхом нагляду на етапі розробки </a:t>
            </a:r>
            <a:r>
              <a:rPr lang="uk-UA" b="0" dirty="0" smtClean="0"/>
              <a:t>та </a:t>
            </a:r>
            <a:r>
              <a:rPr lang="uk-UA" b="0" dirty="0" smtClean="0"/>
              <a:t>затвердження містобудівної документації;</a:t>
            </a:r>
            <a:endParaRPr lang="uk-UA" b="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152400"/>
            <a:ext cx="8219256" cy="6843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 spc="-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ru-RU" sz="3200" dirty="0">
                <a:solidFill>
                  <a:schemeClr val="tx1"/>
                </a:solidFill>
              </a:rPr>
              <a:t>Складові </a:t>
            </a:r>
            <a:r>
              <a:rPr lang="ru-RU" sz="3200" dirty="0" err="1">
                <a:solidFill>
                  <a:schemeClr val="tx1"/>
                </a:solidFill>
              </a:rPr>
              <a:t>концепції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376" y="6232621"/>
            <a:ext cx="969892" cy="48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199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21"/>
          <p:cNvSpPr>
            <a:spLocks noGrp="1"/>
          </p:cNvSpPr>
          <p:nvPr>
            <p:ph type="ctrTitle"/>
          </p:nvPr>
        </p:nvSpPr>
        <p:spPr>
          <a:xfrm>
            <a:off x="179511" y="-315416"/>
            <a:ext cx="5256213" cy="18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tx1"/>
                </a:solidFill>
              </a:rPr>
              <a:t>Ми робимо зміни!</a:t>
            </a:r>
            <a:br>
              <a:rPr lang="uk-UA" sz="2800" dirty="0" smtClean="0">
                <a:solidFill>
                  <a:schemeClr val="tx1"/>
                </a:solidFill>
              </a:rPr>
            </a:br>
            <a:r>
              <a:rPr lang="uk-UA" sz="2800" dirty="0" smtClean="0">
                <a:solidFill>
                  <a:schemeClr val="tx1"/>
                </a:solidFill>
              </a:rPr>
              <a:t>Приєднуйтесь!</a:t>
            </a:r>
            <a:r>
              <a:rPr lang="uk-UA" sz="1200" dirty="0" smtClean="0">
                <a:solidFill>
                  <a:schemeClr val="tx1"/>
                </a:solidFill>
              </a:rPr>
              <a:t/>
            </a:r>
            <a:br>
              <a:rPr lang="uk-UA" sz="1200" dirty="0" smtClean="0">
                <a:solidFill>
                  <a:schemeClr val="tx1"/>
                </a:solidFill>
              </a:rPr>
            </a:b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34818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468313" y="5084763"/>
            <a:ext cx="5241925" cy="1387475"/>
          </a:xfrm>
        </p:spPr>
        <p:txBody>
          <a:bodyPr>
            <a:normAutofit fontScale="62500" lnSpcReduction="20000"/>
          </a:bodyPr>
          <a:lstStyle/>
          <a:p>
            <a:pPr eaLnBrk="1" hangingPunct="1"/>
            <a:r>
              <a:rPr lang="uk-UA" sz="2400" dirty="0"/>
              <a:t/>
            </a:r>
            <a:br>
              <a:rPr lang="uk-UA" sz="2400" dirty="0"/>
            </a:br>
            <a:r>
              <a:rPr lang="uk-UA" sz="2600" dirty="0" err="1"/>
              <a:t>Facebook</a:t>
            </a:r>
            <a:r>
              <a:rPr lang="en-US" sz="2600" dirty="0"/>
              <a:t>:</a:t>
            </a:r>
            <a:r>
              <a:rPr lang="uk-UA" sz="2600" dirty="0"/>
              <a:t> </a:t>
            </a:r>
            <a:r>
              <a:rPr lang="arn-CL" sz="2600" dirty="0"/>
              <a:t>www.facebook.com/RazomProtyKorupcii/</a:t>
            </a:r>
            <a:r>
              <a:rPr lang="uk-UA" sz="2600" dirty="0"/>
              <a:t> </a:t>
            </a:r>
            <a:br>
              <a:rPr lang="uk-UA" sz="2600" dirty="0"/>
            </a:br>
            <a:r>
              <a:rPr lang="uk-UA" sz="2600" dirty="0" err="1"/>
              <a:t>Тел</a:t>
            </a:r>
            <a:r>
              <a:rPr lang="uk-UA" sz="2600" dirty="0"/>
              <a:t>.  +38</a:t>
            </a:r>
            <a:r>
              <a:rPr lang="en-US" sz="2600" dirty="0"/>
              <a:t>0 </a:t>
            </a:r>
            <a:r>
              <a:rPr lang="uk-UA" sz="2600" dirty="0"/>
              <a:t>97 776 97 25</a:t>
            </a:r>
            <a:br>
              <a:rPr lang="uk-UA" sz="2600" dirty="0"/>
            </a:br>
            <a:r>
              <a:rPr lang="en-US" sz="2600" dirty="0">
                <a:hlinkClick r:id="rId3"/>
              </a:rPr>
              <a:t>CABMINANTICOR@GMAIL.COM</a:t>
            </a:r>
            <a:r>
              <a:rPr lang="uk-UA" sz="2400" dirty="0"/>
              <a:t/>
            </a:r>
            <a:br>
              <a:rPr lang="uk-UA" sz="2400" dirty="0"/>
            </a:br>
            <a:endParaRPr lang="uk-UA" sz="2400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34819" name="Текст 24"/>
          <p:cNvSpPr>
            <a:spLocks noGrp="1"/>
          </p:cNvSpPr>
          <p:nvPr>
            <p:ph type="body" sz="quarter" idx="11"/>
          </p:nvPr>
        </p:nvSpPr>
        <p:spPr>
          <a:xfrm>
            <a:off x="7129463" y="6008688"/>
            <a:ext cx="1763712" cy="444500"/>
          </a:xfrm>
        </p:spPr>
        <p:txBody>
          <a:bodyPr/>
          <a:lstStyle/>
          <a:p>
            <a:pPr eaLnBrk="1" hangingPunct="1">
              <a:buSzTx/>
            </a:pPr>
            <a:r>
              <a:rPr lang="uk-UA"/>
              <a:t>2018</a:t>
            </a:r>
            <a:endParaRPr/>
          </a:p>
        </p:txBody>
      </p:sp>
      <p:sp>
        <p:nvSpPr>
          <p:cNvPr id="34820" name="TextBox 1"/>
          <p:cNvSpPr txBox="1">
            <a:spLocks noChangeArrowheads="1"/>
          </p:cNvSpPr>
          <p:nvPr/>
        </p:nvSpPr>
        <p:spPr bwMode="auto">
          <a:xfrm>
            <a:off x="179511" y="1412776"/>
            <a:ext cx="4689489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 dirty="0" smtClean="0"/>
              <a:t>Оксана Величко, </a:t>
            </a:r>
            <a:r>
              <a:rPr lang="uk-UA" dirty="0" smtClean="0"/>
              <a:t>координатор </a:t>
            </a:r>
            <a:endParaRPr lang="uk-UA" dirty="0" smtClean="0"/>
          </a:p>
          <a:p>
            <a:r>
              <a:rPr lang="uk-UA" dirty="0" smtClean="0"/>
              <a:t>Урядово-громадської </a:t>
            </a:r>
            <a:r>
              <a:rPr lang="uk-UA" dirty="0" smtClean="0"/>
              <a:t>ініціативи </a:t>
            </a:r>
          </a:p>
          <a:p>
            <a:r>
              <a:rPr lang="uk-UA" dirty="0" smtClean="0"/>
              <a:t>«Разом проти корупції», </a:t>
            </a:r>
            <a:r>
              <a:rPr lang="uk-UA" dirty="0" err="1" smtClean="0"/>
              <a:t>тел</a:t>
            </a:r>
            <a:r>
              <a:rPr lang="uk-UA" dirty="0" smtClean="0"/>
              <a:t>. 0674658945</a:t>
            </a:r>
          </a:p>
          <a:p>
            <a:r>
              <a:rPr lang="en-US" dirty="0" smtClean="0"/>
              <a:t>Oksana.velychko@kiy.kiev.ua</a:t>
            </a:r>
            <a:endParaRPr lang="uk-UA" dirty="0"/>
          </a:p>
          <a:p>
            <a:endParaRPr lang="uk-UA" b="1" dirty="0" smtClean="0"/>
          </a:p>
          <a:p>
            <a:r>
              <a:rPr lang="uk-UA" b="1" dirty="0" smtClean="0"/>
              <a:t>Марина </a:t>
            </a:r>
            <a:r>
              <a:rPr lang="uk-UA" b="1" dirty="0"/>
              <a:t>Литвинчук</a:t>
            </a:r>
            <a:r>
              <a:rPr lang="uk-UA" dirty="0"/>
              <a:t>, фахівець з </a:t>
            </a:r>
            <a:endParaRPr lang="uk-UA" dirty="0" smtClean="0"/>
          </a:p>
          <a:p>
            <a:r>
              <a:rPr lang="uk-UA" dirty="0" err="1" smtClean="0"/>
              <a:t>нормопроектування</a:t>
            </a:r>
            <a:r>
              <a:rPr lang="uk-UA" dirty="0" smtClean="0"/>
              <a:t> </a:t>
            </a:r>
            <a:endParaRPr lang="uk-UA" dirty="0"/>
          </a:p>
          <a:p>
            <a:r>
              <a:rPr lang="uk-UA" dirty="0"/>
              <a:t>Урядово-громадської ініціативи </a:t>
            </a:r>
          </a:p>
          <a:p>
            <a:r>
              <a:rPr lang="uk-UA" dirty="0"/>
              <a:t>“Разом </a:t>
            </a:r>
            <a:r>
              <a:rPr lang="uk-UA" dirty="0" smtClean="0"/>
              <a:t>проти корупції”</a:t>
            </a:r>
          </a:p>
          <a:p>
            <a:r>
              <a:rPr lang="uk-UA" dirty="0" err="1" smtClean="0"/>
              <a:t>тел</a:t>
            </a:r>
            <a:r>
              <a:rPr lang="uk-UA" dirty="0" smtClean="0"/>
              <a:t>. +380 97 118 118 0, +380 63 703 45 18 </a:t>
            </a:r>
            <a:endParaRPr lang="en-US" dirty="0" smtClean="0"/>
          </a:p>
          <a:p>
            <a:r>
              <a:rPr lang="en-US" dirty="0" smtClean="0"/>
              <a:t>marynalytvynchuk@gmail.com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19256" cy="1371600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tx1"/>
                </a:solidFill>
              </a:rPr>
              <a:t>Антикор. </a:t>
            </a:r>
            <a:r>
              <a:rPr lang="uk-UA" sz="3200" dirty="0" err="1" smtClean="0">
                <a:solidFill>
                  <a:schemeClr val="tx1"/>
                </a:solidFill>
              </a:rPr>
              <a:t>заХІД</a:t>
            </a:r>
            <a:r>
              <a:rPr lang="uk-UA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rgbClr val="990000"/>
                </a:solidFill>
              </a:rPr>
              <a:t>№ 70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err="1">
                <a:solidFill>
                  <a:schemeClr val="tx1"/>
                </a:solidFill>
              </a:rPr>
              <a:t>Розпорядження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КМУ </a:t>
            </a:r>
            <a:r>
              <a:rPr lang="ru-RU" sz="3200" dirty="0" smtClean="0">
                <a:solidFill>
                  <a:srgbClr val="990000"/>
                </a:solidFill>
              </a:rPr>
              <a:t>№ </a:t>
            </a:r>
            <a:r>
              <a:rPr lang="ru-RU" sz="3200" dirty="0">
                <a:solidFill>
                  <a:srgbClr val="990000"/>
                </a:solidFill>
              </a:rPr>
              <a:t>803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147248" cy="43735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uk-UA" b="0" dirty="0"/>
              <a:t>Розроблення проекту концепції публічного управління </a:t>
            </a:r>
            <a:r>
              <a:rPr lang="uk-UA" b="0" dirty="0" smtClean="0"/>
              <a:t/>
            </a:r>
            <a:br>
              <a:rPr lang="uk-UA" b="0" dirty="0" smtClean="0"/>
            </a:br>
            <a:r>
              <a:rPr lang="uk-UA" b="0" dirty="0" smtClean="0"/>
              <a:t>у </a:t>
            </a:r>
            <a:r>
              <a:rPr lang="uk-UA" b="0" dirty="0"/>
              <a:t>галузі будівництва, яка передбачатиме: </a:t>
            </a:r>
            <a:endParaRPr lang="uk-UA" b="0" dirty="0" smtClean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uk-UA" b="0" dirty="0" smtClean="0"/>
              <a:t>єдність </a:t>
            </a:r>
            <a:r>
              <a:rPr lang="uk-UA" b="0" dirty="0"/>
              <a:t>та публічність дозвільних процедур та усієї інформації </a:t>
            </a:r>
            <a:r>
              <a:rPr lang="uk-UA" b="0" dirty="0" smtClean="0"/>
              <a:t/>
            </a:r>
            <a:br>
              <a:rPr lang="uk-UA" b="0" dirty="0" smtClean="0"/>
            </a:br>
            <a:r>
              <a:rPr lang="uk-UA" b="0" dirty="0" smtClean="0"/>
              <a:t>у будівництві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uk-UA" b="0" dirty="0" smtClean="0"/>
              <a:t>перетворення </a:t>
            </a:r>
            <a:r>
              <a:rPr lang="uk-UA" b="0" dirty="0"/>
              <a:t>містобудівного кадастру на єдине публічне джерело її </a:t>
            </a:r>
            <a:r>
              <a:rPr lang="uk-UA" b="0" dirty="0" smtClean="0"/>
              <a:t>отримання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uk-UA" b="0" dirty="0" smtClean="0"/>
              <a:t>інформаційну </a:t>
            </a:r>
            <a:r>
              <a:rPr lang="uk-UA" b="0" dirty="0"/>
              <a:t>інтеграцію містобудівного, Державного земельного кадастру, Державного реєстру речових прав на нерухоме майно, </a:t>
            </a:r>
            <a:r>
              <a:rPr lang="uk-UA" b="0" dirty="0" err="1"/>
              <a:t>геопросторових</a:t>
            </a:r>
            <a:r>
              <a:rPr lang="uk-UA" b="0" dirty="0"/>
              <a:t> даних технічної інвентаризації та обліку об’єктів нерухомого майна, єдиного адресного </a:t>
            </a:r>
            <a:r>
              <a:rPr lang="uk-UA" b="0" dirty="0" smtClean="0"/>
              <a:t>реєстру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uk-UA" b="0" dirty="0" smtClean="0"/>
              <a:t>розвиток </a:t>
            </a:r>
            <a:r>
              <a:rPr lang="uk-UA" b="0" dirty="0"/>
              <a:t>та розширення повноважень </a:t>
            </a:r>
            <a:r>
              <a:rPr lang="uk-UA" b="0" dirty="0" err="1"/>
              <a:t>саморегулівних</a:t>
            </a:r>
            <a:r>
              <a:rPr lang="uk-UA" b="0" dirty="0"/>
              <a:t> </a:t>
            </a:r>
            <a:r>
              <a:rPr lang="uk-UA" b="0" dirty="0" smtClean="0"/>
              <a:t>організацій</a:t>
            </a:r>
            <a:endParaRPr lang="ru-RU" b="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376" y="6232621"/>
            <a:ext cx="969892" cy="48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488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/>
              <a:t>Розробка забудовником ДПТ під «свої» інтереси 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/>
              <a:t>Отримання земельних ділянок та зміна їх цільового призначення через «своїх» представників органів влади 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/>
              <a:t>Будівництво об'єктів, що не відповідають функціональному призначенню земельної ділянки</a:t>
            </a:r>
            <a:endParaRPr lang="ru-RU" b="0" dirty="0"/>
          </a:p>
          <a:p>
            <a:pPr marL="342900" lvl="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/>
              <a:t>«Обхід» будівельних норм </a:t>
            </a:r>
            <a:endParaRPr lang="ru-RU" b="0" dirty="0"/>
          </a:p>
          <a:p>
            <a:pPr marL="342900" lvl="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/>
              <a:t>Отримання «потрібних» дозволів</a:t>
            </a:r>
            <a:endParaRPr lang="ru-RU" b="0" dirty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52400"/>
            <a:ext cx="8219256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 spc="-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ru-RU" sz="3200" dirty="0">
                <a:solidFill>
                  <a:srgbClr val="990000"/>
                </a:solidFill>
              </a:rPr>
              <a:t>«ЗРОЩЕННЯ» </a:t>
            </a:r>
            <a:r>
              <a:rPr lang="ru-RU" sz="3200" dirty="0">
                <a:solidFill>
                  <a:schemeClr val="tx1"/>
                </a:solidFill>
              </a:rPr>
              <a:t>ЗАБУДОВНИКІВ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І </a:t>
            </a:r>
            <a:r>
              <a:rPr lang="ru-RU" sz="3200" dirty="0">
                <a:solidFill>
                  <a:schemeClr val="tx1"/>
                </a:solidFill>
              </a:rPr>
              <a:t>ОРГАНІВ ВЛАДИ</a:t>
            </a:r>
            <a:endParaRPr lang="ru-RU" sz="3200" dirty="0">
              <a:solidFill>
                <a:srgbClr val="99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376" y="6232621"/>
            <a:ext cx="969892" cy="48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Рукописные данные 4"/>
              <p14:cNvContentPartPr/>
              <p14:nvPr/>
            </p14:nvContentPartPr>
            <p14:xfrm>
              <a:off x="10792658" y="4100825"/>
              <a:ext cx="360" cy="360"/>
            </p14:xfrm>
          </p:contentPart>
        </mc:Choice>
        <mc:Fallback xmlns="">
          <p:pic>
            <p:nvPicPr>
              <p:cNvPr id="5" name="Рукописные данные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774658" y="4082825"/>
                <a:ext cx="36360" cy="3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013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376" y="6232621"/>
            <a:ext cx="969892" cy="48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348880" y="321921"/>
            <a:ext cx="5471592" cy="332310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eaLnBrk="0" hangingPunc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sz="20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Недостатність соціальної інфраструктури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sz="20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Руйнування </a:t>
            </a:r>
            <a:r>
              <a:rPr lang="uk-UA" sz="2000" cap="non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пам</a:t>
            </a:r>
            <a:r>
              <a:rPr lang="en-US" sz="20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</a:t>
            </a:r>
            <a:r>
              <a:rPr lang="uk-UA" sz="20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яток культури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sz="20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Несприятливий інвестиційний клімат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sz="20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Тисячі ошуканих інвесторів</a:t>
            </a:r>
            <a:endParaRPr lang="uk-UA" sz="2000" cap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" y="152400"/>
            <a:ext cx="8219256" cy="6843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 spc="-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ru-RU" sz="3200" b="1" cap="none" dirty="0">
                <a:solidFill>
                  <a:schemeClr val="tx1"/>
                </a:solidFill>
              </a:rPr>
              <a:t>ЩО МИ МАЄМО 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b="11968"/>
          <a:stretch/>
        </p:blipFill>
        <p:spPr>
          <a:xfrm>
            <a:off x="683568" y="3312550"/>
            <a:ext cx="7128792" cy="3296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87823" y="620688"/>
            <a:ext cx="3600400" cy="256614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eaLnBrk="0" hangingPunc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sz="20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Хаотична забудова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sz="20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Відсутність стилю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sz="20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Перевантаженість інженерних мереж</a:t>
            </a:r>
          </a:p>
        </p:txBody>
      </p:sp>
    </p:spTree>
    <p:extLst>
      <p:ext uri="{BB962C8B-B14F-4D97-AF65-F5344CB8AC3E}">
        <p14:creationId xmlns:p14="http://schemas.microsoft.com/office/powerpoint/2010/main" val="1265244415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3886"/>
            <a:ext cx="7715200" cy="1371600"/>
          </a:xfrm>
        </p:spPr>
        <p:txBody>
          <a:bodyPr>
            <a:normAutofit/>
          </a:bodyPr>
          <a:lstStyle/>
          <a:p>
            <a:r>
              <a:rPr lang="uk-UA" sz="3200" dirty="0">
                <a:solidFill>
                  <a:schemeClr val="tx1"/>
                </a:solidFill>
              </a:rPr>
              <a:t>навіщо концепція?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58242"/>
            <a:ext cx="8784976" cy="4373563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/>
              <a:t>Концепція – це нова модель взаємодії яка має врегулювати галузь у такий спосіб, щоб забезпечити прозорість процесів, ефективні можливості для ведення бізнесу у законний спосіб та без корупції. </a:t>
            </a:r>
            <a:endParaRPr lang="ru-RU" b="0" dirty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/>
              <a:t>Концепція має стати технічним завданням на розробку комплексу нормативно-правових актів, що регламентують відносини в сфері. 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/>
              <a:t>Концепція визначатиме прийнятність чи не прийнятність певних його норм.  </a:t>
            </a:r>
            <a:endParaRPr lang="ru-RU" b="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7557" y="3861048"/>
            <a:ext cx="2932386" cy="28525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4776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608512"/>
          </a:xfrm>
        </p:spPr>
        <p:txBody>
          <a:bodyPr/>
          <a:lstStyle/>
          <a:p>
            <a:r>
              <a:rPr lang="uk-UA" dirty="0" smtClean="0">
                <a:solidFill>
                  <a:srgbClr val="990000"/>
                </a:solidFill>
              </a:rPr>
              <a:t>21 листопада 2017 </a:t>
            </a:r>
            <a:r>
              <a:rPr lang="uk-UA" dirty="0">
                <a:solidFill>
                  <a:srgbClr val="990000"/>
                </a:solidFill>
              </a:rPr>
              <a:t>року </a:t>
            </a:r>
            <a:r>
              <a:rPr lang="uk-UA" b="0" dirty="0"/>
              <a:t>Мінрегіон підписав меморандум з </a:t>
            </a:r>
            <a:r>
              <a:rPr lang="uk-UA" b="0" dirty="0" smtClean="0"/>
              <a:t>рядом організацій таких як НСАУ, </a:t>
            </a:r>
            <a:r>
              <a:rPr lang="en-US" b="0" dirty="0"/>
              <a:t>BRDO</a:t>
            </a:r>
            <a:r>
              <a:rPr lang="uk-UA" b="0" dirty="0"/>
              <a:t>, </a:t>
            </a:r>
            <a:r>
              <a:rPr lang="en-US" b="0" dirty="0"/>
              <a:t>ILDO</a:t>
            </a:r>
            <a:r>
              <a:rPr lang="uk-UA" b="0" dirty="0"/>
              <a:t>, </a:t>
            </a:r>
            <a:r>
              <a:rPr lang="ru-RU" b="0" dirty="0" smtClean="0"/>
              <a:t>«</a:t>
            </a:r>
            <a:r>
              <a:rPr lang="ru-RU" b="0" dirty="0"/>
              <a:t>Разом проти корупції», 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en-GB" b="0" dirty="0" smtClean="0"/>
              <a:t>GIZ, </a:t>
            </a:r>
            <a:r>
              <a:rPr lang="ru-RU" b="0" dirty="0" err="1"/>
              <a:t>Конфедерація</a:t>
            </a:r>
            <a:r>
              <a:rPr lang="ru-RU" b="0" dirty="0"/>
              <a:t> </a:t>
            </a:r>
            <a:r>
              <a:rPr lang="ru-RU" b="0" dirty="0" err="1"/>
              <a:t>будівельників</a:t>
            </a:r>
            <a:r>
              <a:rPr lang="ru-RU" b="0" dirty="0"/>
              <a:t> України, </a:t>
            </a:r>
            <a:r>
              <a:rPr lang="ru-RU" b="0" dirty="0" err="1"/>
              <a:t>Будівельна</a:t>
            </a:r>
            <a:r>
              <a:rPr lang="ru-RU" b="0" dirty="0"/>
              <a:t> палата України, </a:t>
            </a:r>
            <a:r>
              <a:rPr lang="ru-RU" b="0" dirty="0" err="1"/>
              <a:t>Інститут</a:t>
            </a:r>
            <a:r>
              <a:rPr lang="ru-RU" b="0" dirty="0"/>
              <a:t> </a:t>
            </a:r>
            <a:r>
              <a:rPr lang="ru-RU" b="0" dirty="0" err="1"/>
              <a:t>архітектури</a:t>
            </a:r>
            <a:r>
              <a:rPr lang="ru-RU" b="0" dirty="0"/>
              <a:t>, </a:t>
            </a:r>
            <a:r>
              <a:rPr lang="ru-RU" b="0" dirty="0" err="1"/>
              <a:t>урбаністики</a:t>
            </a:r>
            <a:r>
              <a:rPr lang="ru-RU" b="0" dirty="0"/>
              <a:t> та </a:t>
            </a:r>
            <a:r>
              <a:rPr lang="ru-RU" b="0" dirty="0" err="1"/>
              <a:t>регіоналістики</a:t>
            </a:r>
            <a:r>
              <a:rPr lang="ru-RU" b="0" dirty="0"/>
              <a:t> НСАУ, 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ДП </a:t>
            </a:r>
            <a:r>
              <a:rPr lang="ru-RU" b="0" dirty="0"/>
              <a:t>«ДІПРОМІСТО» та ДП «</a:t>
            </a:r>
            <a:r>
              <a:rPr lang="ru-RU" b="0" dirty="0" err="1"/>
              <a:t>УкрНДІпроцивільбуд</a:t>
            </a:r>
            <a:r>
              <a:rPr lang="ru-RU" b="0" dirty="0" smtClean="0"/>
              <a:t>»</a:t>
            </a:r>
            <a:endParaRPr lang="ru-RU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82" b="10606"/>
          <a:stretch/>
        </p:blipFill>
        <p:spPr bwMode="auto">
          <a:xfrm>
            <a:off x="1165746" y="3429000"/>
            <a:ext cx="6663100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152400"/>
            <a:ext cx="8219256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 spc="-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ru-RU" sz="3200" dirty="0">
                <a:solidFill>
                  <a:schemeClr val="tx1"/>
                </a:solidFill>
              </a:rPr>
              <a:t>Меморандум </a:t>
            </a:r>
            <a:r>
              <a:rPr lang="ru-RU" sz="3200" dirty="0" err="1">
                <a:solidFill>
                  <a:schemeClr val="tx1"/>
                </a:solidFill>
              </a:rPr>
              <a:t>щодо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розробки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концепції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376" y="6232621"/>
            <a:ext cx="969892" cy="48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973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851600"/>
            <a:ext cx="8712968" cy="516968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uk-UA" b="0" dirty="0" smtClean="0"/>
              <a:t>Запровадження </a:t>
            </a:r>
            <a:r>
              <a:rPr lang="uk-UA" b="0" dirty="0"/>
              <a:t>Національної інфраструктури </a:t>
            </a:r>
            <a:r>
              <a:rPr lang="uk-UA" b="0" dirty="0" err="1"/>
              <a:t>геопросторових</a:t>
            </a:r>
            <a:r>
              <a:rPr lang="uk-UA" b="0" dirty="0"/>
              <a:t> даних, яка </a:t>
            </a:r>
            <a:r>
              <a:rPr lang="uk-UA" dirty="0" smtClean="0">
                <a:solidFill>
                  <a:srgbClr val="990000"/>
                </a:solidFill>
              </a:rPr>
              <a:t>інтегруватиме</a:t>
            </a:r>
            <a:r>
              <a:rPr lang="uk-UA" dirty="0">
                <a:solidFill>
                  <a:srgbClr val="990000"/>
                </a:solidFill>
              </a:rPr>
              <a:t>:</a:t>
            </a:r>
            <a:endParaRPr lang="ru-RU" dirty="0">
              <a:solidFill>
                <a:srgbClr val="990000"/>
              </a:solidFill>
            </a:endParaRPr>
          </a:p>
          <a:p>
            <a:pPr marL="342900" lvl="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Державний земельний кадастр</a:t>
            </a:r>
            <a:endParaRPr lang="ru-RU" b="0" dirty="0" smtClean="0"/>
          </a:p>
          <a:p>
            <a:pPr marL="342900" lvl="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Єдиний містобудівний кадастр та усю документація у сфері будівництва: проекти та затверджену містобудівну документацію (зокрема, історико-архітектурні опорні плани), дозвільні документи </a:t>
            </a:r>
            <a:br>
              <a:rPr lang="uk-UA" b="0" dirty="0" smtClean="0"/>
            </a:br>
            <a:r>
              <a:rPr lang="uk-UA" b="0" dirty="0" smtClean="0"/>
              <a:t>у сфері будівництва (містобудівні умови та обмеження, дозволи на будівельні роботи, інформацію про скасування дозвільних документів), погодження відхилень від ДБН, технічні умови на приєднання до інженерних мереж, результати архітектурно-будівельного контролю</a:t>
            </a:r>
            <a:endParaRPr lang="ru-RU" b="0" dirty="0" smtClean="0"/>
          </a:p>
          <a:p>
            <a:pPr marL="342900" lvl="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err="1" smtClean="0"/>
              <a:t>Геопортал</a:t>
            </a:r>
            <a:r>
              <a:rPr lang="uk-UA" b="0" dirty="0" smtClean="0"/>
              <a:t> адміністративно – територіального устрою </a:t>
            </a:r>
            <a:r>
              <a:rPr lang="ru-RU" b="0" dirty="0" smtClean="0"/>
              <a:t>У</a:t>
            </a:r>
            <a:r>
              <a:rPr lang="uk-UA" b="0" dirty="0" smtClean="0"/>
              <a:t>країни</a:t>
            </a:r>
            <a:endParaRPr lang="ru-RU" b="0" dirty="0" smtClean="0"/>
          </a:p>
          <a:p>
            <a:pPr marL="342900" lvl="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Єдиний адресний реєстр</a:t>
            </a:r>
            <a:endParaRPr lang="ru-RU" b="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152400"/>
            <a:ext cx="8219256" cy="6843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 spc="-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ru-RU" sz="3200" dirty="0">
                <a:solidFill>
                  <a:schemeClr val="tx1"/>
                </a:solidFill>
              </a:rPr>
              <a:t>Складові </a:t>
            </a:r>
            <a:r>
              <a:rPr lang="ru-RU" sz="3200" dirty="0" err="1">
                <a:solidFill>
                  <a:schemeClr val="tx1"/>
                </a:solidFill>
              </a:rPr>
              <a:t>концепції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376" y="6232621"/>
            <a:ext cx="969892" cy="48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851600"/>
            <a:ext cx="8712968" cy="6336704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uk-UA" b="0" dirty="0" smtClean="0"/>
              <a:t>Запровадження </a:t>
            </a:r>
            <a:r>
              <a:rPr lang="uk-UA" b="0" dirty="0"/>
              <a:t>Національної інфраструктури </a:t>
            </a:r>
            <a:r>
              <a:rPr lang="uk-UA" b="0" dirty="0" err="1"/>
              <a:t>геопросторових</a:t>
            </a:r>
            <a:r>
              <a:rPr lang="uk-UA" b="0" dirty="0"/>
              <a:t> даних, яка </a:t>
            </a:r>
            <a:r>
              <a:rPr lang="uk-UA" dirty="0" smtClean="0">
                <a:solidFill>
                  <a:srgbClr val="990000"/>
                </a:solidFill>
              </a:rPr>
              <a:t>інтегруватиме</a:t>
            </a:r>
            <a:r>
              <a:rPr lang="uk-UA" dirty="0">
                <a:solidFill>
                  <a:srgbClr val="990000"/>
                </a:solidFill>
              </a:rPr>
              <a:t>:</a:t>
            </a:r>
            <a:endParaRPr lang="ru-RU" dirty="0">
              <a:solidFill>
                <a:srgbClr val="990000"/>
              </a:solidFill>
            </a:endParaRPr>
          </a:p>
          <a:p>
            <a:pPr marL="342900" lvl="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Єдиний реєстр речових прав на нерухоме майно</a:t>
            </a:r>
            <a:endParaRPr lang="ru-RU" b="0" dirty="0" smtClean="0"/>
          </a:p>
          <a:p>
            <a:pPr marL="342900" lvl="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Реєстр відповідальних виконавців робіт, пов'язаних </a:t>
            </a:r>
            <a:br>
              <a:rPr lang="uk-UA" b="0" dirty="0" smtClean="0"/>
            </a:br>
            <a:r>
              <a:rPr lang="uk-UA" b="0" dirty="0" smtClean="0"/>
              <a:t>із створенням об'єктів архітектури</a:t>
            </a:r>
            <a:endParaRPr lang="ru-RU" b="0" dirty="0" smtClean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Реєстр ліцензій</a:t>
            </a:r>
            <a:endParaRPr lang="ru-RU" b="0" dirty="0" smtClean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uk-UA" b="0" dirty="0" smtClean="0"/>
              <a:t>Реєстр нерухомих пам’яток культурної спадщини</a:t>
            </a:r>
            <a:endParaRPr lang="ru-RU" b="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uk-UA" dirty="0"/>
              <a:t> 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152400"/>
            <a:ext cx="8219256" cy="6843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 spc="-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ru-RU" sz="3200" dirty="0">
                <a:solidFill>
                  <a:schemeClr val="tx1"/>
                </a:solidFill>
              </a:rPr>
              <a:t>Складові </a:t>
            </a:r>
            <a:r>
              <a:rPr lang="ru-RU" sz="3200" dirty="0" err="1">
                <a:solidFill>
                  <a:schemeClr val="tx1"/>
                </a:solidFill>
              </a:rPr>
              <a:t>концепції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376" y="6232621"/>
            <a:ext cx="969892" cy="48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4292525"/>
            <a:ext cx="3668470" cy="2437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780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851600"/>
            <a:ext cx="8712968" cy="516968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ru-RU" b="0" dirty="0"/>
              <a:t>Запровадження </a:t>
            </a:r>
            <a:r>
              <a:rPr lang="ru-RU" b="0" dirty="0" err="1"/>
              <a:t>Національної</a:t>
            </a:r>
            <a:r>
              <a:rPr lang="ru-RU" b="0" dirty="0"/>
              <a:t> </a:t>
            </a:r>
            <a:r>
              <a:rPr lang="ru-RU" b="0" dirty="0" err="1"/>
              <a:t>інфраструктури</a:t>
            </a:r>
            <a:r>
              <a:rPr lang="ru-RU" b="0" dirty="0"/>
              <a:t> </a:t>
            </a:r>
            <a:r>
              <a:rPr lang="ru-RU" b="0" dirty="0" err="1"/>
              <a:t>геопросторових</a:t>
            </a:r>
            <a:r>
              <a:rPr lang="ru-RU" b="0" dirty="0"/>
              <a:t> </a:t>
            </a:r>
            <a:r>
              <a:rPr lang="ru-RU" b="0" dirty="0" err="1"/>
              <a:t>даних</a:t>
            </a:r>
            <a:r>
              <a:rPr lang="ru-RU" b="0" dirty="0"/>
              <a:t>, яка </a:t>
            </a:r>
            <a:r>
              <a:rPr lang="ru-RU" dirty="0" err="1">
                <a:solidFill>
                  <a:srgbClr val="990000"/>
                </a:solidFill>
              </a:rPr>
              <a:t>включатиме</a:t>
            </a:r>
            <a:r>
              <a:rPr lang="ru-RU" dirty="0">
                <a:solidFill>
                  <a:srgbClr val="990000"/>
                </a:solidFill>
              </a:rPr>
              <a:t>: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 smtClean="0"/>
              <a:t>Карту </a:t>
            </a:r>
            <a:r>
              <a:rPr lang="ru-RU" b="0" dirty="0" err="1" smtClean="0"/>
              <a:t>будівельних</a:t>
            </a:r>
            <a:r>
              <a:rPr lang="ru-RU" b="0" dirty="0" smtClean="0"/>
              <a:t> </a:t>
            </a:r>
            <a:r>
              <a:rPr lang="ru-RU" b="0" dirty="0" err="1" smtClean="0"/>
              <a:t>об'єктів</a:t>
            </a:r>
            <a:r>
              <a:rPr lang="ru-RU" b="0" dirty="0" smtClean="0"/>
              <a:t> </a:t>
            </a:r>
            <a:r>
              <a:rPr lang="ru-RU" b="0" dirty="0" err="1" smtClean="0"/>
              <a:t>із</a:t>
            </a:r>
            <a:r>
              <a:rPr lang="ru-RU" b="0" dirty="0" smtClean="0"/>
              <a:t> </a:t>
            </a:r>
            <a:r>
              <a:rPr lang="ru-RU" b="0" dirty="0" err="1" smtClean="0"/>
              <a:t>автоматичним</a:t>
            </a:r>
            <a:r>
              <a:rPr lang="ru-RU" b="0" dirty="0" smtClean="0"/>
              <a:t> </a:t>
            </a:r>
            <a:r>
              <a:rPr lang="ru-RU" b="0" dirty="0" err="1" smtClean="0"/>
              <a:t>визначенням</a:t>
            </a:r>
            <a:r>
              <a:rPr lang="ru-RU" b="0" dirty="0" smtClean="0"/>
              <a:t> </a:t>
            </a:r>
            <a:r>
              <a:rPr lang="ru-RU" b="0" dirty="0" err="1" smtClean="0"/>
              <a:t>їх</a:t>
            </a:r>
            <a:r>
              <a:rPr lang="ru-RU" b="0" dirty="0" smtClean="0"/>
              <a:t> </a:t>
            </a:r>
            <a:r>
              <a:rPr lang="ru-RU" b="0" dirty="0" err="1" smtClean="0"/>
              <a:t>законності</a:t>
            </a:r>
            <a:r>
              <a:rPr lang="ru-RU" b="0" dirty="0" smtClean="0"/>
              <a:t> 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 err="1" smtClean="0"/>
              <a:t>Геопортал</a:t>
            </a:r>
            <a:r>
              <a:rPr lang="ru-RU" b="0" dirty="0" smtClean="0"/>
              <a:t> </a:t>
            </a:r>
            <a:r>
              <a:rPr lang="ru-RU" b="0" dirty="0" err="1" smtClean="0"/>
              <a:t>планування</a:t>
            </a:r>
            <a:r>
              <a:rPr lang="ru-RU" b="0" dirty="0" smtClean="0"/>
              <a:t> та </a:t>
            </a:r>
            <a:r>
              <a:rPr lang="ru-RU" b="0" dirty="0" err="1" smtClean="0"/>
              <a:t>використання</a:t>
            </a:r>
            <a:r>
              <a:rPr lang="ru-RU" b="0" dirty="0" smtClean="0"/>
              <a:t> </a:t>
            </a:r>
            <a:r>
              <a:rPr lang="ru-RU" b="0" dirty="0" err="1" smtClean="0"/>
              <a:t>коштів</a:t>
            </a:r>
            <a:r>
              <a:rPr lang="ru-RU" b="0" dirty="0" smtClean="0"/>
              <a:t> за </a:t>
            </a:r>
            <a:r>
              <a:rPr lang="ru-RU" b="0" dirty="0" err="1" smtClean="0"/>
              <a:t>програмами</a:t>
            </a:r>
            <a:r>
              <a:rPr lang="ru-RU" b="0" dirty="0" smtClean="0"/>
              <a:t> </a:t>
            </a:r>
            <a:r>
              <a:rPr lang="ru-RU" b="0" dirty="0" err="1" smtClean="0"/>
              <a:t>соціально</a:t>
            </a:r>
            <a:r>
              <a:rPr lang="ru-RU" b="0" dirty="0" smtClean="0"/>
              <a:t> </a:t>
            </a:r>
            <a:r>
              <a:rPr lang="ru-RU" b="0" dirty="0" err="1" smtClean="0"/>
              <a:t>економічного</a:t>
            </a:r>
            <a:r>
              <a:rPr lang="ru-RU" b="0" dirty="0" smtClean="0"/>
              <a:t> </a:t>
            </a:r>
            <a:r>
              <a:rPr lang="ru-RU" b="0" dirty="0" err="1" smtClean="0"/>
              <a:t>розвитку</a:t>
            </a:r>
            <a:r>
              <a:rPr lang="ru-RU" b="0" dirty="0" smtClean="0"/>
              <a:t> на </a:t>
            </a:r>
            <a:r>
              <a:rPr lang="ru-RU" b="0" dirty="0" err="1" smtClean="0"/>
              <a:t>будівництво</a:t>
            </a:r>
            <a:r>
              <a:rPr lang="ru-RU" b="0" dirty="0" smtClean="0"/>
              <a:t> та </a:t>
            </a:r>
            <a:r>
              <a:rPr lang="ru-RU" b="0" dirty="0" err="1" smtClean="0"/>
              <a:t>ремонти</a:t>
            </a:r>
            <a:endParaRPr lang="ru-RU" b="0" dirty="0" smtClean="0"/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 smtClean="0"/>
              <a:t>Технічну </a:t>
            </a:r>
            <a:r>
              <a:rPr lang="ru-RU" b="0" dirty="0" err="1" smtClean="0"/>
              <a:t>документацію</a:t>
            </a:r>
            <a:r>
              <a:rPr lang="ru-RU" b="0" dirty="0" smtClean="0"/>
              <a:t> на </a:t>
            </a:r>
            <a:r>
              <a:rPr lang="ru-RU" b="0" dirty="0" err="1" smtClean="0"/>
              <a:t>об’єкти</a:t>
            </a:r>
            <a:r>
              <a:rPr lang="ru-RU" b="0" dirty="0" smtClean="0"/>
              <a:t> </a:t>
            </a:r>
            <a:r>
              <a:rPr lang="ru-RU" b="0" dirty="0" err="1" smtClean="0"/>
              <a:t>нерухомого</a:t>
            </a:r>
            <a:r>
              <a:rPr lang="ru-RU" b="0" dirty="0" smtClean="0"/>
              <a:t> майна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b="0" dirty="0" err="1" smtClean="0"/>
              <a:t>Усі</a:t>
            </a:r>
            <a:r>
              <a:rPr lang="ru-RU" b="0" dirty="0" smtClean="0"/>
              <a:t> НПА </a:t>
            </a:r>
            <a:r>
              <a:rPr lang="ru-RU" b="0" dirty="0" err="1" smtClean="0"/>
              <a:t>щодо</a:t>
            </a:r>
            <a:r>
              <a:rPr lang="ru-RU" b="0" dirty="0" smtClean="0"/>
              <a:t> </a:t>
            </a:r>
            <a:r>
              <a:rPr lang="ru-RU" b="0" dirty="0" err="1" smtClean="0"/>
              <a:t>будівельної</a:t>
            </a:r>
            <a:r>
              <a:rPr lang="ru-RU" b="0" dirty="0" smtClean="0"/>
              <a:t> </a:t>
            </a:r>
            <a:r>
              <a:rPr lang="ru-RU" b="0" dirty="0" err="1" smtClean="0"/>
              <a:t>галузі</a:t>
            </a:r>
            <a:endParaRPr lang="ru-RU" b="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152400"/>
            <a:ext cx="8219256" cy="6843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 spc="-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r>
              <a:rPr lang="ru-RU" sz="3200" dirty="0">
                <a:solidFill>
                  <a:schemeClr val="tx1"/>
                </a:solidFill>
              </a:rPr>
              <a:t>Складові </a:t>
            </a:r>
            <a:r>
              <a:rPr lang="ru-RU" sz="3200" dirty="0" err="1">
                <a:solidFill>
                  <a:schemeClr val="tx1"/>
                </a:solidFill>
              </a:rPr>
              <a:t>концепції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376" y="6232621"/>
            <a:ext cx="969892" cy="48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t="3318" b="6733"/>
          <a:stretch/>
        </p:blipFill>
        <p:spPr>
          <a:xfrm>
            <a:off x="2250435" y="4437112"/>
            <a:ext cx="4643129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828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3394</TotalTime>
  <Words>471</Words>
  <Application>Microsoft Office PowerPoint</Application>
  <PresentationFormat>Экран (4:3)</PresentationFormat>
  <Paragraphs>83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Главная</vt:lpstr>
      <vt:lpstr>Складові проекту Концепції публічного управління у галузі будівництва </vt:lpstr>
      <vt:lpstr>Антикор. заХІД № 70 Розпорядження КМУ № 803</vt:lpstr>
      <vt:lpstr>Презентация PowerPoint</vt:lpstr>
      <vt:lpstr>Презентация PowerPoint</vt:lpstr>
      <vt:lpstr>навіщо концепція?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 робимо зміни! Приєднуйтесь!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Комунальні підприємства</dc:title>
  <dc:creator>Олеся Архипська</dc:creator>
  <cp:lastModifiedBy>Oksana.Velychko</cp:lastModifiedBy>
  <cp:revision>433</cp:revision>
  <dcterms:created xsi:type="dcterms:W3CDTF">2017-12-16T06:20:46Z</dcterms:created>
  <dcterms:modified xsi:type="dcterms:W3CDTF">2018-04-11T05:53:01Z</dcterms:modified>
</cp:coreProperties>
</file>