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82" r:id="rId4"/>
    <p:sldId id="302" r:id="rId5"/>
    <p:sldId id="287" r:id="rId6"/>
    <p:sldId id="303" r:id="rId7"/>
    <p:sldId id="304" r:id="rId8"/>
    <p:sldId id="288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99" r:id="rId18"/>
    <p:sldId id="291" r:id="rId19"/>
    <p:sldId id="300" r:id="rId20"/>
    <p:sldId id="301" r:id="rId21"/>
    <p:sldId id="313" r:id="rId22"/>
    <p:sldId id="314" r:id="rId23"/>
    <p:sldId id="315" r:id="rId24"/>
    <p:sldId id="316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80808"/>
    <a:srgbClr val="0066FF"/>
    <a:srgbClr val="006600"/>
    <a:srgbClr val="A50021"/>
    <a:srgbClr val="7F7F7F"/>
    <a:srgbClr val="FDBB2D"/>
    <a:srgbClr val="B9E5F4"/>
    <a:srgbClr val="6D91CB"/>
    <a:srgbClr val="515E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>
        <p:scale>
          <a:sx n="90" d="100"/>
          <a:sy n="90" d="100"/>
        </p:scale>
        <p:origin x="-355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pPr/>
              <a:t>23.07.2018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70" y="5830358"/>
            <a:ext cx="6568394" cy="64627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=""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3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=""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4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6ED461-3CC3-4EEF-BB03-1929DA318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16" y="186871"/>
            <a:ext cx="7388367" cy="72694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8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cluster.te.ua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819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Developing institutional capacity for attraction of FDI</a:t>
            </a:r>
            <a:br>
              <a:rPr lang="en-US" sz="2000" dirty="0" smtClean="0"/>
            </a:br>
            <a:r>
              <a:rPr lang="en-US" sz="2000" dirty="0" smtClean="0"/>
              <a:t>in Ternopil region 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 smtClean="0"/>
              <a:t>Dušan Kulka</a:t>
            </a: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900" dirty="0" smtClean="0"/>
              <a:t>Investment Promotion Advisor</a:t>
            </a:r>
            <a:endParaRPr lang="en-US" sz="900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D115203-C2AD-4E84-8E50-6FCF6FE45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9081" y="3495439"/>
            <a:ext cx="9937630" cy="73151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FDBB2D"/>
                </a:solidFill>
                <a:latin typeface="+mj-lt"/>
                <a:cs typeface="Arial" panose="020B0604020202020204" pitchFamily="34" charset="0"/>
              </a:rPr>
              <a:t>Conclusions and Recommendations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solidFill>
                <a:srgbClr val="FDBB2D"/>
              </a:solidFill>
              <a:latin typeface="+mj-lt"/>
            </a:endParaRPr>
          </a:p>
          <a:p>
            <a:endParaRPr lang="en-US" sz="3600" b="1" dirty="0">
              <a:solidFill>
                <a:srgbClr val="FDBB2D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7300C0-2EFF-4F2A-9B44-9BBF4C820F8C}"/>
              </a:ext>
            </a:extLst>
          </p:cNvPr>
          <p:cNvSpPr txBox="1"/>
          <p:nvPr/>
        </p:nvSpPr>
        <p:spPr>
          <a:xfrm>
            <a:off x="0" y="65345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23, 2018</a:t>
            </a:r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3928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127335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Automotive</a:t>
            </a:r>
            <a:br>
              <a:rPr lang="en-US" sz="2800" b="1" dirty="0" smtClean="0">
                <a:solidFill>
                  <a:srgbClr val="FDBB2D"/>
                </a:solidFill>
              </a:rPr>
            </a:br>
            <a:r>
              <a:rPr lang="en-US" sz="3200" b="1" dirty="0" smtClean="0">
                <a:solidFill>
                  <a:srgbClr val="FDBB2D"/>
                </a:solidFill>
              </a:rPr>
              <a:t/>
            </a:r>
            <a:br>
              <a:rPr lang="en-US" sz="3200" b="1" dirty="0" smtClean="0">
                <a:solidFill>
                  <a:srgbClr val="FDBB2D"/>
                </a:solidFill>
              </a:rPr>
            </a:br>
            <a:r>
              <a:rPr lang="en-US" sz="2800" b="1" dirty="0" smtClean="0">
                <a:solidFill>
                  <a:srgbClr val="000066"/>
                </a:solidFill>
              </a:rPr>
              <a:t>Recommendations: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1800" y="1989666"/>
            <a:ext cx="11226800" cy="39962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2505494"/>
            <a:ext cx="108373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Inc</a:t>
            </a:r>
            <a:r>
              <a:rPr lang="en-US" sz="3000" dirty="0" smtClean="0">
                <a:solidFill>
                  <a:srgbClr val="000066"/>
                </a:solidFill>
              </a:rPr>
              <a:t>lude Automotive in the target sectors for an </a:t>
            </a:r>
            <a:r>
              <a:rPr lang="en-US" sz="3000" b="1" dirty="0" smtClean="0">
                <a:solidFill>
                  <a:srgbClr val="000066"/>
                </a:solidFill>
              </a:rPr>
              <a:t>active</a:t>
            </a:r>
            <a:r>
              <a:rPr lang="en-US" sz="3000" dirty="0" smtClean="0">
                <a:solidFill>
                  <a:srgbClr val="000066"/>
                </a:solidFill>
              </a:rPr>
              <a:t> investment promotion.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Pre</a:t>
            </a:r>
            <a:r>
              <a:rPr lang="en-US" sz="3000" dirty="0" smtClean="0">
                <a:solidFill>
                  <a:srgbClr val="000066"/>
                </a:solidFill>
              </a:rPr>
              <a:t>pare </a:t>
            </a:r>
            <a:r>
              <a:rPr lang="en-US" sz="3000" b="1" dirty="0" smtClean="0">
                <a:solidFill>
                  <a:srgbClr val="000066"/>
                </a:solidFill>
              </a:rPr>
              <a:t>market-ready industrial sites </a:t>
            </a:r>
            <a:r>
              <a:rPr lang="en-US" sz="3000" dirty="0" smtClean="0">
                <a:solidFill>
                  <a:srgbClr val="000066"/>
                </a:solidFill>
              </a:rPr>
              <a:t>/ zones / parks in major population centers and the growth poles of the region.</a:t>
            </a: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</a:rPr>
              <a:t>Position Ternopil region as </a:t>
            </a:r>
            <a:r>
              <a:rPr lang="en-US" sz="3000" b="1" dirty="0" smtClean="0">
                <a:solidFill>
                  <a:srgbClr val="000066"/>
                </a:solidFill>
              </a:rPr>
              <a:t>favorable location </a:t>
            </a:r>
            <a:r>
              <a:rPr lang="en-US" sz="3000" dirty="0" smtClean="0">
                <a:solidFill>
                  <a:srgbClr val="000066"/>
                </a:solidFill>
              </a:rPr>
              <a:t>for suppliers of car parts and components, aim at higher levels of automotive production networks.</a:t>
            </a: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Logistics and Storage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1311647"/>
            <a:ext cx="11015135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Th</a:t>
            </a:r>
            <a:r>
              <a:rPr lang="en-US" sz="2400" dirty="0" smtClean="0"/>
              <a:t>e Logistics and Storage sector usually follows needs of its customers or takes advantage of co-locating in proximity to major transportation hubs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In</a:t>
            </a:r>
            <a:r>
              <a:rPr lang="en-US" sz="2400" dirty="0" smtClean="0"/>
              <a:t>vestor in Logistics and Storage usually arrive on their own when one of or both conditions mentioned above are in place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In</a:t>
            </a:r>
            <a:r>
              <a:rPr lang="en-US" sz="2400" dirty="0" smtClean="0"/>
              <a:t> case Ternopil ODA and RDA want to actively promote the region to logistics and storage companies, prepare a simple overview of the sector including advantages of the location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Rel</a:t>
            </a:r>
            <a:r>
              <a:rPr lang="en-US" sz="2400" dirty="0" smtClean="0"/>
              <a:t>atively simple model of investment attraction: available sites for storage and logistics, infrastructure and assistance in site selection and investment project launch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/>
              <a:t>Investors in Logistics and Storage are often willing to bear or share costs of the preparation of sites including (public) infrastructure</a:t>
            </a:r>
            <a:endParaRPr 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127335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Logistics and Storage</a:t>
            </a:r>
            <a:br>
              <a:rPr lang="en-US" sz="2800" b="1" dirty="0" smtClean="0">
                <a:solidFill>
                  <a:srgbClr val="FDBB2D"/>
                </a:solidFill>
              </a:rPr>
            </a:br>
            <a:r>
              <a:rPr lang="en-US" sz="3200" b="1" dirty="0" smtClean="0">
                <a:solidFill>
                  <a:srgbClr val="FDBB2D"/>
                </a:solidFill>
              </a:rPr>
              <a:t/>
            </a:r>
            <a:br>
              <a:rPr lang="en-US" sz="3200" b="1" dirty="0" smtClean="0">
                <a:solidFill>
                  <a:srgbClr val="FDBB2D"/>
                </a:solidFill>
              </a:rPr>
            </a:br>
            <a:r>
              <a:rPr lang="en-US" sz="2800" b="1" dirty="0" smtClean="0">
                <a:solidFill>
                  <a:srgbClr val="000066"/>
                </a:solidFill>
              </a:rPr>
              <a:t>Recommendations: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1800" y="1989666"/>
            <a:ext cx="11226800" cy="37084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2505494"/>
            <a:ext cx="10837335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Inc</a:t>
            </a:r>
            <a:r>
              <a:rPr lang="en-US" sz="3000" dirty="0" smtClean="0">
                <a:solidFill>
                  <a:srgbClr val="000066"/>
                </a:solidFill>
              </a:rPr>
              <a:t>lude Logistics and Storage in the target sectors for an </a:t>
            </a:r>
            <a:r>
              <a:rPr lang="en-US" sz="3000" b="1" dirty="0" smtClean="0">
                <a:solidFill>
                  <a:srgbClr val="000066"/>
                </a:solidFill>
              </a:rPr>
              <a:t>active</a:t>
            </a:r>
            <a:r>
              <a:rPr lang="en-US" sz="3000" dirty="0" smtClean="0">
                <a:solidFill>
                  <a:srgbClr val="000066"/>
                </a:solidFill>
              </a:rPr>
              <a:t> investment promotion.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Pre</a:t>
            </a:r>
            <a:r>
              <a:rPr lang="en-US" sz="3000" dirty="0" smtClean="0">
                <a:solidFill>
                  <a:srgbClr val="000066"/>
                </a:solidFill>
              </a:rPr>
              <a:t>pare sites for logistics and warehousing in proximity to major (future) </a:t>
            </a:r>
            <a:r>
              <a:rPr lang="en-US" sz="3000" b="1" dirty="0" smtClean="0">
                <a:solidFill>
                  <a:srgbClr val="000066"/>
                </a:solidFill>
              </a:rPr>
              <a:t>transportation routes and hubs</a:t>
            </a:r>
            <a:r>
              <a:rPr lang="en-US" sz="3000" dirty="0" smtClean="0">
                <a:solidFill>
                  <a:srgbClr val="000066"/>
                </a:solidFill>
              </a:rPr>
              <a:t>. 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</a:rPr>
              <a:t>Position Ternopil region as </a:t>
            </a:r>
            <a:r>
              <a:rPr lang="en-US" sz="3000" b="1" dirty="0" smtClean="0">
                <a:solidFill>
                  <a:srgbClr val="000066"/>
                </a:solidFill>
              </a:rPr>
              <a:t>favorable location </a:t>
            </a:r>
            <a:r>
              <a:rPr lang="en-US" sz="3000" dirty="0" smtClean="0">
                <a:solidFill>
                  <a:srgbClr val="000066"/>
                </a:solidFill>
              </a:rPr>
              <a:t>for Logistics and Storage.</a:t>
            </a: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Tourism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1311647"/>
            <a:ext cx="11015135" cy="580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To</a:t>
            </a:r>
            <a:r>
              <a:rPr lang="en-US" sz="2400" dirty="0" smtClean="0"/>
              <a:t>urism and travel sector is one of the world’s largest industries with a solid growth trend and Europe (EU) remains the main destination for international and domestic tourism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Tou</a:t>
            </a:r>
            <a:r>
              <a:rPr lang="en-US" sz="2400" dirty="0" smtClean="0"/>
              <a:t>rism industry in Ukraine recovers after 2014 decline however it still remains on relatively low level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Ter</a:t>
            </a:r>
            <a:r>
              <a:rPr lang="en-US" sz="2400" dirty="0" smtClean="0"/>
              <a:t>nopil region undoubtedly offers a variety of (natural, historical, cultural, religious, …) tourism attractions but the underdeveloped tourism infrastructure and services prevent from  better utilization of existing tourism potential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Fr</a:t>
            </a:r>
            <a:r>
              <a:rPr lang="en-US" sz="2400" dirty="0" smtClean="0"/>
              <a:t>om the business and investment point of view, tourism typically is a “SME industry” driven by local / regional providers of services. Inward / foreign direct investment in tourism usually comes once a critical mass of tourist and visitors has been reached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/>
              <a:t>Private investments in tourism infrastructure are often conditioned by improvements of public infrastructures and related government spending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/>
              <a:t>Attraction of investment in tourism is rather complicated; besides physical conditions (site, infrastructure) external investors want to see the market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127335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Tourism</a:t>
            </a:r>
            <a:br>
              <a:rPr lang="en-US" sz="2800" b="1" dirty="0" smtClean="0">
                <a:solidFill>
                  <a:srgbClr val="FDBB2D"/>
                </a:solidFill>
              </a:rPr>
            </a:br>
            <a:r>
              <a:rPr lang="en-US" sz="3200" b="1" dirty="0" smtClean="0">
                <a:solidFill>
                  <a:srgbClr val="FDBB2D"/>
                </a:solidFill>
              </a:rPr>
              <a:t/>
            </a:r>
            <a:br>
              <a:rPr lang="en-US" sz="3200" b="1" dirty="0" smtClean="0">
                <a:solidFill>
                  <a:srgbClr val="FDBB2D"/>
                </a:solidFill>
              </a:rPr>
            </a:br>
            <a:r>
              <a:rPr lang="en-US" sz="2800" b="1" dirty="0" smtClean="0">
                <a:solidFill>
                  <a:srgbClr val="000066"/>
                </a:solidFill>
              </a:rPr>
              <a:t>Recommendations: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1800" y="1854215"/>
            <a:ext cx="11226800" cy="42079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2268418"/>
            <a:ext cx="1083733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Su</a:t>
            </a:r>
            <a:r>
              <a:rPr lang="en-US" sz="3000" dirty="0" smtClean="0">
                <a:solidFill>
                  <a:srgbClr val="000066"/>
                </a:solidFill>
              </a:rPr>
              <a:t>pport development of </a:t>
            </a:r>
            <a:r>
              <a:rPr lang="en-US" sz="3000" b="1" dirty="0" smtClean="0">
                <a:solidFill>
                  <a:srgbClr val="000066"/>
                </a:solidFill>
              </a:rPr>
              <a:t>local SMEs </a:t>
            </a:r>
            <a:r>
              <a:rPr lang="en-US" sz="3000" dirty="0" smtClean="0">
                <a:solidFill>
                  <a:srgbClr val="000066"/>
                </a:solidFill>
              </a:rPr>
              <a:t>/ providers of tourism services.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T</a:t>
            </a:r>
            <a:r>
              <a:rPr lang="en-US" sz="3000" dirty="0" smtClean="0">
                <a:solidFill>
                  <a:srgbClr val="000066"/>
                </a:solidFill>
              </a:rPr>
              <a:t>ake an active part in projects aimed at development of tourism in </a:t>
            </a:r>
            <a:r>
              <a:rPr lang="en-US" sz="3000" b="1" dirty="0" smtClean="0">
                <a:solidFill>
                  <a:srgbClr val="000066"/>
                </a:solidFill>
              </a:rPr>
              <a:t>attractive destinations </a:t>
            </a:r>
            <a:r>
              <a:rPr lang="en-US" sz="3000" dirty="0" smtClean="0">
                <a:solidFill>
                  <a:srgbClr val="000066"/>
                </a:solidFill>
              </a:rPr>
              <a:t>of Ternopil region.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</a:rPr>
              <a:t>Improve </a:t>
            </a:r>
            <a:r>
              <a:rPr lang="en-US" sz="3000" b="1" dirty="0" smtClean="0">
                <a:solidFill>
                  <a:srgbClr val="000066"/>
                </a:solidFill>
              </a:rPr>
              <a:t>public infrastructure </a:t>
            </a:r>
            <a:r>
              <a:rPr lang="en-US" sz="3000" dirty="0" smtClean="0">
                <a:solidFill>
                  <a:srgbClr val="000066"/>
                </a:solidFill>
              </a:rPr>
              <a:t>(especially roads) to and in main tourism destination.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b="1" dirty="0" smtClean="0">
                <a:solidFill>
                  <a:srgbClr val="000066"/>
                </a:solidFill>
              </a:rPr>
              <a:t>Promote Ternopil Oblast </a:t>
            </a:r>
            <a:r>
              <a:rPr lang="en-US" sz="3000" dirty="0" smtClean="0">
                <a:solidFill>
                  <a:srgbClr val="000066"/>
                </a:solidFill>
              </a:rPr>
              <a:t>as attractive region for tourists    and visitors.</a:t>
            </a: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Clean / alternative energy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68865" y="1320114"/>
            <a:ext cx="11015135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spcAft>
                <a:spcPts val="12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Au</a:t>
            </a:r>
            <a:r>
              <a:rPr lang="en-US" sz="2400" dirty="0" smtClean="0"/>
              <a:t>thor of this report lacks sufficient knowledge of the energy sector and can only provide very basic comments and recommendations (assuming most alternative energy projects are photovoltaic power plants)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Th</a:t>
            </a:r>
            <a:r>
              <a:rPr lang="en-US" sz="2400" dirty="0" smtClean="0"/>
              <a:t>e approach to investments into photovoltaic power plants presented by representatives of Ternopil ODA was clear and rational – mapping up suitable sites and technical conditions is exactly the information potential investors need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12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T</a:t>
            </a:r>
            <a:r>
              <a:rPr lang="en-US" sz="2400" dirty="0" smtClean="0"/>
              <a:t>he economic benefits of photovoltaic power plants for municipalities and region are the lowest all sectors discussed by this report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12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T</a:t>
            </a:r>
            <a:r>
              <a:rPr lang="en-US" sz="2400" dirty="0" smtClean="0"/>
              <a:t>he sites photovoltaic power plants do not require high capacity road access and availability of labor force does not play important role</a:t>
            </a:r>
            <a:endParaRPr 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127335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Clean / alternative energy</a:t>
            </a:r>
            <a:br>
              <a:rPr lang="en-US" sz="2800" b="1" dirty="0" smtClean="0">
                <a:solidFill>
                  <a:srgbClr val="FDBB2D"/>
                </a:solidFill>
              </a:rPr>
            </a:br>
            <a:r>
              <a:rPr lang="en-US" sz="3200" b="1" dirty="0" smtClean="0">
                <a:solidFill>
                  <a:srgbClr val="FDBB2D"/>
                </a:solidFill>
              </a:rPr>
              <a:t/>
            </a:r>
            <a:br>
              <a:rPr lang="en-US" sz="3200" b="1" dirty="0" smtClean="0">
                <a:solidFill>
                  <a:srgbClr val="FDBB2D"/>
                </a:solidFill>
              </a:rPr>
            </a:br>
            <a:r>
              <a:rPr lang="en-US" sz="2800" b="1" dirty="0" smtClean="0">
                <a:solidFill>
                  <a:srgbClr val="000066"/>
                </a:solidFill>
              </a:rPr>
              <a:t>Recommendations: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1800" y="2065869"/>
            <a:ext cx="11226800" cy="37084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2505494"/>
            <a:ext cx="108373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C</a:t>
            </a:r>
            <a:r>
              <a:rPr lang="en-US" sz="3000" dirty="0" smtClean="0">
                <a:solidFill>
                  <a:srgbClr val="000066"/>
                </a:solidFill>
              </a:rPr>
              <a:t>reate a </a:t>
            </a:r>
            <a:r>
              <a:rPr lang="en-US" sz="3000" b="1" dirty="0" smtClean="0">
                <a:solidFill>
                  <a:srgbClr val="000066"/>
                </a:solidFill>
              </a:rPr>
              <a:t>special regime </a:t>
            </a:r>
            <a:r>
              <a:rPr lang="en-US" sz="3000" dirty="0" smtClean="0">
                <a:solidFill>
                  <a:srgbClr val="000066"/>
                </a:solidFill>
              </a:rPr>
              <a:t>for promoting and servicing investment in alternative energy.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Ke</a:t>
            </a:r>
            <a:r>
              <a:rPr lang="en-US" sz="3000" dirty="0" smtClean="0">
                <a:solidFill>
                  <a:srgbClr val="000066"/>
                </a:solidFill>
              </a:rPr>
              <a:t>ep in mind that many investments in photovoltaic power plants are driven by subsidized tariffs and investors </a:t>
            </a:r>
            <a:r>
              <a:rPr lang="en-US" sz="3000" b="1" dirty="0" smtClean="0">
                <a:solidFill>
                  <a:srgbClr val="000066"/>
                </a:solidFill>
              </a:rPr>
              <a:t>tend to behave speculatively</a:t>
            </a:r>
            <a:r>
              <a:rPr lang="en-US" sz="3000" dirty="0" smtClean="0">
                <a:solidFill>
                  <a:srgbClr val="000066"/>
                </a:solidFill>
              </a:rPr>
              <a:t>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</a:rPr>
              <a:t>Do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</a:rPr>
              <a:t>not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</a:rPr>
              <a:t>offer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</a:rPr>
              <a:t>attractive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</a:rPr>
              <a:t>sites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3000" spc="-30" dirty="0" smtClean="0">
                <a:solidFill>
                  <a:srgbClr val="000066"/>
                </a:solidFill>
              </a:rPr>
              <a:t>close</a:t>
            </a:r>
            <a:r>
              <a:rPr lang="en-US" sz="2400" spc="-30" dirty="0" smtClean="0">
                <a:solidFill>
                  <a:srgbClr val="000066"/>
                </a:solidFill>
              </a:rPr>
              <a:t> </a:t>
            </a:r>
            <a:r>
              <a:rPr lang="en-US" sz="3000" spc="-30" dirty="0" smtClean="0">
                <a:solidFill>
                  <a:srgbClr val="000066"/>
                </a:solidFill>
              </a:rPr>
              <a:t>to</a:t>
            </a:r>
            <a:r>
              <a:rPr lang="en-US" sz="2400" spc="-30" dirty="0" smtClean="0">
                <a:solidFill>
                  <a:srgbClr val="000066"/>
                </a:solidFill>
              </a:rPr>
              <a:t> </a:t>
            </a:r>
            <a:r>
              <a:rPr lang="en-US" sz="3000" spc="-30" dirty="0" smtClean="0">
                <a:solidFill>
                  <a:srgbClr val="000066"/>
                </a:solidFill>
              </a:rPr>
              <a:t>large</a:t>
            </a:r>
            <a:r>
              <a:rPr lang="en-US" sz="2400" spc="-30" dirty="0" smtClean="0">
                <a:solidFill>
                  <a:srgbClr val="000066"/>
                </a:solidFill>
              </a:rPr>
              <a:t> </a:t>
            </a:r>
            <a:r>
              <a:rPr lang="en-US" sz="3000" spc="-30" dirty="0" smtClean="0">
                <a:solidFill>
                  <a:srgbClr val="000066"/>
                </a:solidFill>
              </a:rPr>
              <a:t>population</a:t>
            </a:r>
            <a:r>
              <a:rPr lang="en-US" sz="2400" spc="-30" dirty="0" smtClean="0">
                <a:solidFill>
                  <a:srgbClr val="000066"/>
                </a:solidFill>
              </a:rPr>
              <a:t> </a:t>
            </a:r>
            <a:r>
              <a:rPr lang="en-US" sz="3000" spc="-30" dirty="0" smtClean="0">
                <a:solidFill>
                  <a:srgbClr val="000066"/>
                </a:solidFill>
              </a:rPr>
              <a:t>centers </a:t>
            </a:r>
            <a:r>
              <a:rPr lang="en-US" sz="3000" dirty="0" smtClean="0">
                <a:solidFill>
                  <a:srgbClr val="000066"/>
                </a:solidFill>
              </a:rPr>
              <a:t>and with good road access for photovoltaic power plants.</a:t>
            </a: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2322999" y="1921271"/>
            <a:ext cx="6998844" cy="389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Ternopil – </a:t>
            </a:r>
            <a:r>
              <a:rPr lang="en-US" sz="28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Mykulinetska</a:t>
            </a:r>
            <a:endParaRPr lang="en-US" sz="28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Lanivtsi</a:t>
            </a:r>
            <a:endParaRPr lang="en-US" sz="28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Zbarazh</a:t>
            </a:r>
            <a:endParaRPr lang="en-US" sz="28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Probizhna</a:t>
            </a:r>
            <a:endParaRPr lang="en-US" sz="28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Chortkiv</a:t>
            </a:r>
            <a:endParaRPr lang="en-US" sz="28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Ternopil – Airport</a:t>
            </a:r>
            <a:endParaRPr lang="cs-CZ" sz="28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18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</a:t>
            </a:r>
            <a:r>
              <a:rPr lang="en-US" sz="28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zhany</a:t>
            </a:r>
            <a:endParaRPr lang="en-US" sz="2800" b="1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pic>
        <p:nvPicPr>
          <p:cNvPr id="28674" name="Picture 2" descr="C:\Users\Uživatel\Documents\Prace\Ukraine\U-LEAD\sites\Ternopil\mykulynet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722" y="1758748"/>
            <a:ext cx="8784240" cy="5082318"/>
          </a:xfrm>
          <a:prstGeom prst="rect">
            <a:avLst/>
          </a:prstGeom>
          <a:noFill/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33254" y="1320114"/>
            <a:ext cx="552567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TERNOPIL – 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MYKULINETSKA</a:t>
            </a:r>
            <a:endParaRPr lang="cs-CZ" sz="28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16322" y="2099048"/>
            <a:ext cx="3476746" cy="272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</a:t>
            </a:r>
            <a:r>
              <a:rPr lang="en-US" sz="22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 site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building two access roads</a:t>
            </a:r>
            <a:endParaRPr lang="en-US" sz="22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water &amp;Terrain leveling </a:t>
            </a:r>
            <a:endParaRPr lang="en-US" sz="22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vs. built-up area</a:t>
            </a:r>
            <a:endParaRPr lang="en-US" sz="22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endParaRPr lang="en-US" sz="22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33254" y="1320114"/>
            <a:ext cx="4230279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LANIVTSI 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attractive site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two land plots closer to the former sugar factory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simple concept of the site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points for utilities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road 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4" descr="C:\Users\Uživatel\Documents\Prace\Ukraine\U-LEAD\Report\pics\laniv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4" y="1042452"/>
            <a:ext cx="6899276" cy="5601861"/>
          </a:xfrm>
          <a:prstGeom prst="rect">
            <a:avLst/>
          </a:prstGeom>
          <a:noFill/>
        </p:spPr>
      </p:pic>
      <p:sp>
        <p:nvSpPr>
          <p:cNvPr id="7" name="Volný tvar 6"/>
          <p:cNvSpPr/>
          <p:nvPr/>
        </p:nvSpPr>
        <p:spPr>
          <a:xfrm>
            <a:off x="5359400" y="3318933"/>
            <a:ext cx="3098800" cy="2065867"/>
          </a:xfrm>
          <a:custGeom>
            <a:avLst/>
            <a:gdLst>
              <a:gd name="connsiteX0" fmla="*/ 0 w 3098800"/>
              <a:gd name="connsiteY0" fmla="*/ 999067 h 2065867"/>
              <a:gd name="connsiteX1" fmla="*/ 1329267 w 3098800"/>
              <a:gd name="connsiteY1" fmla="*/ 1583267 h 2065867"/>
              <a:gd name="connsiteX2" fmla="*/ 2370667 w 3098800"/>
              <a:gd name="connsiteY2" fmla="*/ 2015067 h 2065867"/>
              <a:gd name="connsiteX3" fmla="*/ 2700867 w 3098800"/>
              <a:gd name="connsiteY3" fmla="*/ 2065867 h 2065867"/>
              <a:gd name="connsiteX4" fmla="*/ 3098800 w 3098800"/>
              <a:gd name="connsiteY4" fmla="*/ 982134 h 2065867"/>
              <a:gd name="connsiteX5" fmla="*/ 2667000 w 3098800"/>
              <a:gd name="connsiteY5" fmla="*/ 508000 h 2065867"/>
              <a:gd name="connsiteX6" fmla="*/ 2150533 w 3098800"/>
              <a:gd name="connsiteY6" fmla="*/ 423334 h 2065867"/>
              <a:gd name="connsiteX7" fmla="*/ 1566333 w 3098800"/>
              <a:gd name="connsiteY7" fmla="*/ 491067 h 2065867"/>
              <a:gd name="connsiteX8" fmla="*/ 440267 w 3098800"/>
              <a:gd name="connsiteY8" fmla="*/ 0 h 2065867"/>
              <a:gd name="connsiteX9" fmla="*/ 0 w 3098800"/>
              <a:gd name="connsiteY9" fmla="*/ 999067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8800" h="2065867">
                <a:moveTo>
                  <a:pt x="0" y="999067"/>
                </a:moveTo>
                <a:lnTo>
                  <a:pt x="1329267" y="1583267"/>
                </a:lnTo>
                <a:lnTo>
                  <a:pt x="2370667" y="2015067"/>
                </a:lnTo>
                <a:lnTo>
                  <a:pt x="2700867" y="2065867"/>
                </a:lnTo>
                <a:lnTo>
                  <a:pt x="3098800" y="982134"/>
                </a:lnTo>
                <a:lnTo>
                  <a:pt x="2667000" y="508000"/>
                </a:lnTo>
                <a:lnTo>
                  <a:pt x="2150533" y="423334"/>
                </a:lnTo>
                <a:lnTo>
                  <a:pt x="1566333" y="491067"/>
                </a:lnTo>
                <a:lnTo>
                  <a:pt x="440267" y="0"/>
                </a:lnTo>
                <a:lnTo>
                  <a:pt x="0" y="999067"/>
                </a:lnTo>
                <a:close/>
              </a:path>
            </a:pathLst>
          </a:custGeom>
          <a:solidFill>
            <a:schemeClr val="accent4">
              <a:lumMod val="9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 rot="180000">
            <a:off x="5393268" y="1498600"/>
            <a:ext cx="1058333" cy="2819400"/>
          </a:xfrm>
          <a:custGeom>
            <a:avLst/>
            <a:gdLst>
              <a:gd name="connsiteX0" fmla="*/ 1058333 w 1058333"/>
              <a:gd name="connsiteY0" fmla="*/ 0 h 2819400"/>
              <a:gd name="connsiteX1" fmla="*/ 0 w 1058333"/>
              <a:gd name="connsiteY1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8333" h="2819400">
                <a:moveTo>
                  <a:pt x="1058333" y="0"/>
                </a:moveTo>
                <a:lnTo>
                  <a:pt x="0" y="2819400"/>
                </a:lnTo>
              </a:path>
            </a:pathLst>
          </a:custGeom>
          <a:ln w="571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Structure of the presentation: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957530" y="2182480"/>
            <a:ext cx="1036895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FDBB2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target sectors (for investment promotion)</a:t>
            </a:r>
            <a:endParaRPr lang="en-US" sz="2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FDBB2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potential source countries (and target companies)</a:t>
            </a:r>
            <a:endParaRPr lang="en-US" sz="2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FDBB2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Ternopil region as investment destination</a:t>
            </a:r>
            <a:endParaRPr lang="en-US" sz="2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rgbClr val="FDBB2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region’s investment infrastructure / industrial sites</a:t>
            </a:r>
          </a:p>
          <a:p>
            <a:pPr marL="285750" indent="-285750">
              <a:spcAft>
                <a:spcPts val="1800"/>
              </a:spcAft>
              <a:buClr>
                <a:srgbClr val="FDBB2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 local authorities, experts and other partners</a:t>
            </a:r>
            <a:endParaRPr lang="en-US" sz="26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54015" y="2053086"/>
            <a:ext cx="10644995" cy="7073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51147" y="3956564"/>
            <a:ext cx="10644995" cy="7073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33254" y="1320114"/>
            <a:ext cx="2951813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cs-CZ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ZHYA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simple concept of the site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points for utilities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direct access from the road Ternopil – </a:t>
            </a:r>
            <a:r>
              <a:rPr lang="en-US" sz="2000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Kremenets</a:t>
            </a:r>
            <a:endParaRPr lang="en-US" sz="20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l="25993" t="31575" r="18298" b="5396"/>
          <a:stretch>
            <a:fillRect/>
          </a:stretch>
        </p:blipFill>
        <p:spPr bwMode="auto">
          <a:xfrm>
            <a:off x="3251199" y="1778015"/>
            <a:ext cx="8722602" cy="47921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Volný tvar 5"/>
          <p:cNvSpPr/>
          <p:nvPr/>
        </p:nvSpPr>
        <p:spPr>
          <a:xfrm>
            <a:off x="8017933" y="1151467"/>
            <a:ext cx="897467" cy="2853267"/>
          </a:xfrm>
          <a:custGeom>
            <a:avLst/>
            <a:gdLst>
              <a:gd name="connsiteX0" fmla="*/ 347133 w 897467"/>
              <a:gd name="connsiteY0" fmla="*/ 2853267 h 2853267"/>
              <a:gd name="connsiteX1" fmla="*/ 347133 w 897467"/>
              <a:gd name="connsiteY1" fmla="*/ 2853267 h 2853267"/>
              <a:gd name="connsiteX2" fmla="*/ 406400 w 897467"/>
              <a:gd name="connsiteY2" fmla="*/ 2777067 h 2853267"/>
              <a:gd name="connsiteX3" fmla="*/ 897467 w 897467"/>
              <a:gd name="connsiteY3" fmla="*/ 1151467 h 2853267"/>
              <a:gd name="connsiteX4" fmla="*/ 491067 w 897467"/>
              <a:gd name="connsiteY4" fmla="*/ 753534 h 2853267"/>
              <a:gd name="connsiteX5" fmla="*/ 0 w 897467"/>
              <a:gd name="connsiteY5" fmla="*/ 0 h 2853267"/>
              <a:gd name="connsiteX6" fmla="*/ 0 w 897467"/>
              <a:gd name="connsiteY6" fmla="*/ 16934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467" h="2853267">
                <a:moveTo>
                  <a:pt x="347133" y="2853267"/>
                </a:moveTo>
                <a:lnTo>
                  <a:pt x="347133" y="2853267"/>
                </a:lnTo>
                <a:cubicBezTo>
                  <a:pt x="410391" y="2790009"/>
                  <a:pt x="406400" y="2821939"/>
                  <a:pt x="406400" y="2777067"/>
                </a:cubicBezTo>
                <a:lnTo>
                  <a:pt x="897467" y="1151467"/>
                </a:lnTo>
                <a:lnTo>
                  <a:pt x="491067" y="753534"/>
                </a:lnTo>
                <a:lnTo>
                  <a:pt x="0" y="0"/>
                </a:lnTo>
                <a:lnTo>
                  <a:pt x="0" y="16934"/>
                </a:lnTo>
              </a:path>
            </a:pathLst>
          </a:custGeom>
          <a:ln w="571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33254" y="1320114"/>
            <a:ext cx="4171013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ZBARAZH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36 hectares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land (?)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ownership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adjacent to the lake sloping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access and insufficient infrastructure 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1 km north of the castle – industrial development may harm visual conditions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for agriculture and/or tourism development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project</a:t>
            </a:r>
          </a:p>
        </p:txBody>
      </p:sp>
      <p:pic>
        <p:nvPicPr>
          <p:cNvPr id="8" name="Зображення1"/>
          <p:cNvPicPr/>
          <p:nvPr/>
        </p:nvPicPr>
        <p:blipFill>
          <a:blip r:embed="rId2" cstate="print">
            <a:alphaModFix/>
            <a:lum/>
          </a:blip>
          <a:srcRect l="17235" t="17130" r="8371" b="15469"/>
          <a:stretch>
            <a:fillRect/>
          </a:stretch>
        </p:blipFill>
        <p:spPr>
          <a:xfrm>
            <a:off x="4609252" y="1354666"/>
            <a:ext cx="6964681" cy="4842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33254" y="1320114"/>
            <a:ext cx="4171013" cy="273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PROBIZHNA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17 hectares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land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access and insufficient infrastructure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site for a photovoltaic power station 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endParaRPr lang="en-US" sz="20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3" descr="C:\Users\Uživatel\Documents\Prace\Ukraine\U-LEAD\sites\Probizhna\probizh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171" y="1466552"/>
            <a:ext cx="5652029" cy="4676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33254" y="1320114"/>
            <a:ext cx="4171013" cy="260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BEREZHANY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10+ hectares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land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 to O200101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flat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access to utilities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endParaRPr lang="en-US" sz="20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4" name="Picture 2" descr="C:\Users\Uživatel\Documents\Prace\Ukraine\U-LEAD\sites\Berezhany\berezh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140" y="1207465"/>
            <a:ext cx="7550150" cy="5346700"/>
          </a:xfrm>
          <a:prstGeom prst="rect">
            <a:avLst/>
          </a:prstGeom>
          <a:noFill/>
        </p:spPr>
      </p:pic>
      <p:sp>
        <p:nvSpPr>
          <p:cNvPr id="7" name="Volný tvar 6"/>
          <p:cNvSpPr/>
          <p:nvPr/>
        </p:nvSpPr>
        <p:spPr>
          <a:xfrm>
            <a:off x="6765636" y="3022600"/>
            <a:ext cx="1154546" cy="1013691"/>
          </a:xfrm>
          <a:custGeom>
            <a:avLst/>
            <a:gdLst>
              <a:gd name="connsiteX0" fmla="*/ 1126837 w 1154546"/>
              <a:gd name="connsiteY0" fmla="*/ 0 h 1013691"/>
              <a:gd name="connsiteX1" fmla="*/ 1154546 w 1154546"/>
              <a:gd name="connsiteY1" fmla="*/ 572655 h 1013691"/>
              <a:gd name="connsiteX2" fmla="*/ 565728 w 1154546"/>
              <a:gd name="connsiteY2" fmla="*/ 604982 h 1013691"/>
              <a:gd name="connsiteX3" fmla="*/ 584200 w 1154546"/>
              <a:gd name="connsiteY3" fmla="*/ 985982 h 1013691"/>
              <a:gd name="connsiteX4" fmla="*/ 36946 w 1154546"/>
              <a:gd name="connsiteY4" fmla="*/ 1013691 h 1013691"/>
              <a:gd name="connsiteX5" fmla="*/ 0 w 1154546"/>
              <a:gd name="connsiteY5" fmla="*/ 66964 h 1013691"/>
              <a:gd name="connsiteX6" fmla="*/ 1126837 w 1154546"/>
              <a:gd name="connsiteY6" fmla="*/ 0 h 101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546" h="1013691">
                <a:moveTo>
                  <a:pt x="1126837" y="0"/>
                </a:moveTo>
                <a:lnTo>
                  <a:pt x="1154546" y="572655"/>
                </a:lnTo>
                <a:lnTo>
                  <a:pt x="565728" y="604982"/>
                </a:lnTo>
                <a:lnTo>
                  <a:pt x="584200" y="985982"/>
                </a:lnTo>
                <a:lnTo>
                  <a:pt x="36946" y="1013691"/>
                </a:lnTo>
                <a:lnTo>
                  <a:pt x="0" y="66964"/>
                </a:lnTo>
                <a:lnTo>
                  <a:pt x="1126837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Visited sites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333255" y="1320114"/>
            <a:ext cx="3251610" cy="249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Chortkiv</a:t>
            </a:r>
            <a:endParaRPr lang="en-US" sz="28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Approximately100 hectares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land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ownership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flat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</a:pPr>
            <a:endParaRPr lang="en-US" sz="2000" dirty="0" smtClean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C:\Users\Uživatel\Documents\Prace\Ukraine\U-LEAD\sites\Berezhany\chortkiv_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783" y="1246326"/>
            <a:ext cx="8219210" cy="5312416"/>
          </a:xfrm>
          <a:prstGeom prst="rect">
            <a:avLst/>
          </a:prstGeom>
          <a:noFill/>
        </p:spPr>
      </p:pic>
      <p:sp>
        <p:nvSpPr>
          <p:cNvPr id="8" name="Volný tvar 7"/>
          <p:cNvSpPr/>
          <p:nvPr/>
        </p:nvSpPr>
        <p:spPr>
          <a:xfrm>
            <a:off x="5461000" y="1936750"/>
            <a:ext cx="3581400" cy="4019550"/>
          </a:xfrm>
          <a:custGeom>
            <a:avLst/>
            <a:gdLst>
              <a:gd name="connsiteX0" fmla="*/ 679450 w 3581400"/>
              <a:gd name="connsiteY0" fmla="*/ 0 h 4019550"/>
              <a:gd name="connsiteX1" fmla="*/ 1104900 w 3581400"/>
              <a:gd name="connsiteY1" fmla="*/ 660400 h 4019550"/>
              <a:gd name="connsiteX2" fmla="*/ 1517650 w 3581400"/>
              <a:gd name="connsiteY2" fmla="*/ 1117600 h 4019550"/>
              <a:gd name="connsiteX3" fmla="*/ 1790700 w 3581400"/>
              <a:gd name="connsiteY3" fmla="*/ 1358900 h 4019550"/>
              <a:gd name="connsiteX4" fmla="*/ 3054350 w 3581400"/>
              <a:gd name="connsiteY4" fmla="*/ 2279650 h 4019550"/>
              <a:gd name="connsiteX5" fmla="*/ 3549650 w 3581400"/>
              <a:gd name="connsiteY5" fmla="*/ 2686050 h 4019550"/>
              <a:gd name="connsiteX6" fmla="*/ 3581400 w 3581400"/>
              <a:gd name="connsiteY6" fmla="*/ 2882900 h 4019550"/>
              <a:gd name="connsiteX7" fmla="*/ 3321050 w 3581400"/>
              <a:gd name="connsiteY7" fmla="*/ 3759200 h 4019550"/>
              <a:gd name="connsiteX8" fmla="*/ 2990850 w 3581400"/>
              <a:gd name="connsiteY8" fmla="*/ 3638550 h 4019550"/>
              <a:gd name="connsiteX9" fmla="*/ 2889250 w 3581400"/>
              <a:gd name="connsiteY9" fmla="*/ 3600450 h 4019550"/>
              <a:gd name="connsiteX10" fmla="*/ 2679700 w 3581400"/>
              <a:gd name="connsiteY10" fmla="*/ 4019550 h 4019550"/>
              <a:gd name="connsiteX11" fmla="*/ 1657350 w 3581400"/>
              <a:gd name="connsiteY11" fmla="*/ 3308350 h 4019550"/>
              <a:gd name="connsiteX12" fmla="*/ 933450 w 3581400"/>
              <a:gd name="connsiteY12" fmla="*/ 2838450 h 4019550"/>
              <a:gd name="connsiteX13" fmla="*/ 0 w 3581400"/>
              <a:gd name="connsiteY13" fmla="*/ 2317750 h 4019550"/>
              <a:gd name="connsiteX14" fmla="*/ 679450 w 3581400"/>
              <a:gd name="connsiteY14" fmla="*/ 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1400" h="4019550">
                <a:moveTo>
                  <a:pt x="679450" y="0"/>
                </a:moveTo>
                <a:lnTo>
                  <a:pt x="1104900" y="660400"/>
                </a:lnTo>
                <a:lnTo>
                  <a:pt x="1517650" y="1117600"/>
                </a:lnTo>
                <a:lnTo>
                  <a:pt x="1790700" y="1358900"/>
                </a:lnTo>
                <a:lnTo>
                  <a:pt x="3054350" y="2279650"/>
                </a:lnTo>
                <a:lnTo>
                  <a:pt x="3549650" y="2686050"/>
                </a:lnTo>
                <a:lnTo>
                  <a:pt x="3581400" y="2882900"/>
                </a:lnTo>
                <a:lnTo>
                  <a:pt x="3321050" y="3759200"/>
                </a:lnTo>
                <a:lnTo>
                  <a:pt x="2990850" y="3638550"/>
                </a:lnTo>
                <a:lnTo>
                  <a:pt x="2889250" y="3600450"/>
                </a:lnTo>
                <a:lnTo>
                  <a:pt x="2679700" y="4019550"/>
                </a:lnTo>
                <a:lnTo>
                  <a:pt x="1657350" y="3308350"/>
                </a:lnTo>
                <a:lnTo>
                  <a:pt x="933450" y="2838450"/>
                </a:lnTo>
                <a:lnTo>
                  <a:pt x="0" y="2317750"/>
                </a:lnTo>
                <a:lnTo>
                  <a:pt x="67945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="" xmlns:a16="http://schemas.microsoft.com/office/drawing/2014/main" id="{DA6379D6-F93B-4DA2-8FA7-A268985E034C}"/>
              </a:ext>
            </a:extLst>
          </p:cNvPr>
          <p:cNvSpPr/>
          <p:nvPr/>
        </p:nvSpPr>
        <p:spPr>
          <a:xfrm>
            <a:off x="1" y="5717656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de-DE" sz="4600" dirty="0">
              <a:solidFill>
                <a:srgbClr val="FDB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272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Defining target sectors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1196887" y="1404784"/>
            <a:ext cx="1017385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b="1" dirty="0" smtClean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TARGET SECTORS:</a:t>
            </a:r>
            <a:endParaRPr lang="ru-RU" sz="2600" b="1" dirty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/ important sectors of national / regional economy</a:t>
            </a:r>
          </a:p>
          <a:p>
            <a:pPr marL="285750" indent="-285750">
              <a:spcAft>
                <a:spcPts val="12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sectors for active investment promotion</a:t>
            </a:r>
          </a:p>
          <a:p>
            <a:pPr>
              <a:spcAft>
                <a:spcPts val="300"/>
              </a:spcAft>
            </a:pPr>
            <a:r>
              <a:rPr lang="en-US" sz="2600" b="1" dirty="0" smtClean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 IDENTIFIED BY WORLD CAFE:</a:t>
            </a:r>
            <a:endParaRPr lang="ru-RU" sz="2600" b="1" dirty="0" smtClean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Agrifood</a:t>
            </a: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Food processing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&amp; Storage 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/ alternative energy</a:t>
            </a: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Match with national IPO / </a:t>
            </a:r>
            <a:r>
              <a:rPr lang="en-US" sz="2800" b="1" dirty="0" err="1" smtClean="0">
                <a:solidFill>
                  <a:srgbClr val="FDBB2D"/>
                </a:solidFill>
              </a:rPr>
              <a:t>UkraineInvest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934412" y="3199786"/>
            <a:ext cx="4949913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err="1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Agrifood</a:t>
            </a: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Food processing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&amp; Storage 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/ alternative energy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192411" y="3199781"/>
            <a:ext cx="494991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Agribusiness / Agri-tech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and technology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/ Alternative energy</a:t>
            </a:r>
          </a:p>
          <a:p>
            <a:pPr marL="285750" indent="-285750">
              <a:spcAft>
                <a:spcPts val="3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Fashion </a:t>
            </a:r>
          </a:p>
        </p:txBody>
      </p:sp>
      <p:pic>
        <p:nvPicPr>
          <p:cNvPr id="20482" name="Picture 2" descr="C:\Users\Uživatel\Documents\Prace\Ukraine\U-LEAD\03_July trip\Large_Coat_of_Arms_of_Ternopil_Ob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234" y="1421379"/>
            <a:ext cx="1440000" cy="1469420"/>
          </a:xfrm>
          <a:prstGeom prst="rect">
            <a:avLst/>
          </a:prstGeom>
          <a:noFill/>
        </p:spPr>
      </p:pic>
      <p:pic>
        <p:nvPicPr>
          <p:cNvPr id="20483" name="Picture 3" descr="C:\Users\Uživatel\Documents\Prace\Ukraine\U-LEAD\03_July tri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6742" y="1421883"/>
            <a:ext cx="1116000" cy="1556526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854015" y="3263867"/>
            <a:ext cx="10644995" cy="396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851147" y="4134371"/>
            <a:ext cx="10644995" cy="3960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845542" y="3695678"/>
            <a:ext cx="10644995" cy="396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842674" y="5438283"/>
            <a:ext cx="10644995" cy="396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Agri-food / Food processing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1311647"/>
            <a:ext cx="11142133" cy="492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Non-</a:t>
            </a: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cyclical and growing sector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International trade with food &amp; drinks on the rise although many countries and trading blocs apply various protectionist policies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Ukraine </a:t>
            </a:r>
            <a:r>
              <a:rPr lang="en-US" sz="2400" dirty="0" smtClean="0"/>
              <a:t>traditionally has favorable factor conditions in agriculture and the country is becoming a strong player in </a:t>
            </a:r>
            <a:r>
              <a:rPr lang="en-US" sz="2400" dirty="0" err="1" smtClean="0"/>
              <a:t>agri</a:t>
            </a:r>
            <a:r>
              <a:rPr lang="en-US" sz="2400" dirty="0" smtClean="0"/>
              <a:t>-food produce and trade</a:t>
            </a:r>
            <a:endParaRPr lang="en-US" sz="2400" dirty="0" smtClean="0">
              <a:solidFill>
                <a:srgbClr val="778899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Agriculture is an important sector of Ternopil regional economy</a:t>
            </a:r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/>
              <a:t>Compared to other sectors, investment and location selection decisions in  Agri-food and Food processing are more bound to consumer markets and/or  to resources - supplies of inputs (crops, meat, milk, etc.)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Att</a:t>
            </a:r>
            <a:r>
              <a:rPr lang="en-US" sz="2400" dirty="0" smtClean="0"/>
              <a:t>raction of investment in Agri-food is more complex, requires very good knowledge of the sector and its trends, links to primary producers and          pre-processors of crops and regional key players in food processing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Ind</a:t>
            </a:r>
            <a:r>
              <a:rPr lang="en-US" sz="2400" dirty="0" smtClean="0"/>
              <a:t>ustry’s major players and successful mid-sized companies from neighboring countries potential targets for active investment promotion </a:t>
            </a:r>
            <a:endParaRPr 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31800" y="1955799"/>
            <a:ext cx="11226800" cy="3623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152735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Agri-food / Food processing</a:t>
            </a:r>
            <a:br>
              <a:rPr lang="en-US" sz="2800" b="1" dirty="0" smtClean="0">
                <a:solidFill>
                  <a:srgbClr val="FDBB2D"/>
                </a:solidFill>
              </a:rPr>
            </a:br>
            <a:r>
              <a:rPr lang="en-US" sz="3200" b="1" dirty="0" smtClean="0">
                <a:solidFill>
                  <a:srgbClr val="FDBB2D"/>
                </a:solidFill>
              </a:rPr>
              <a:t/>
            </a:r>
            <a:br>
              <a:rPr lang="en-US" sz="3200" b="1" dirty="0" smtClean="0">
                <a:solidFill>
                  <a:srgbClr val="FDBB2D"/>
                </a:solidFill>
              </a:rPr>
            </a:br>
            <a:r>
              <a:rPr lang="en-US" sz="2800" b="1" dirty="0" smtClean="0">
                <a:solidFill>
                  <a:srgbClr val="000066"/>
                </a:solidFill>
              </a:rPr>
              <a:t>Recommendations: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2386956"/>
            <a:ext cx="1083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Inc</a:t>
            </a:r>
            <a:r>
              <a:rPr lang="en-US" sz="3000" dirty="0" smtClean="0">
                <a:solidFill>
                  <a:srgbClr val="000066"/>
                </a:solidFill>
              </a:rPr>
              <a:t>lude Agri-food / Food processing in the target sectors for an </a:t>
            </a:r>
            <a:r>
              <a:rPr lang="en-US" sz="3000" b="1" dirty="0" smtClean="0">
                <a:solidFill>
                  <a:srgbClr val="000066"/>
                </a:solidFill>
              </a:rPr>
              <a:t>active</a:t>
            </a:r>
            <a:r>
              <a:rPr lang="en-US" sz="3000" dirty="0" smtClean="0">
                <a:solidFill>
                  <a:srgbClr val="000066"/>
                </a:solidFill>
              </a:rPr>
              <a:t> investment promotion.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Com</a:t>
            </a:r>
            <a:r>
              <a:rPr lang="en-US" sz="3000" dirty="0" smtClean="0">
                <a:solidFill>
                  <a:srgbClr val="000066"/>
                </a:solidFill>
              </a:rPr>
              <a:t>plete a </a:t>
            </a:r>
            <a:r>
              <a:rPr lang="cs-CZ" sz="3000" b="1" dirty="0" smtClean="0">
                <a:solidFill>
                  <a:srgbClr val="000066"/>
                </a:solidFill>
              </a:rPr>
              <a:t>study </a:t>
            </a:r>
            <a:r>
              <a:rPr lang="en-US" sz="3000" b="1" dirty="0" smtClean="0">
                <a:solidFill>
                  <a:srgbClr val="000066"/>
                </a:solidFill>
              </a:rPr>
              <a:t>of the sector </a:t>
            </a:r>
            <a:r>
              <a:rPr lang="en-US" sz="3000" dirty="0" smtClean="0">
                <a:solidFill>
                  <a:srgbClr val="000066"/>
                </a:solidFill>
              </a:rPr>
              <a:t>designed to support investment promotion activity: Analyze regional agricultural produce, supply chains and processing capacities &amp; needs    in Ternopil and neighboring regions; take into account international trade and trends context.</a:t>
            </a:r>
            <a:endParaRPr lang="en-US" sz="3000" dirty="0" smtClean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Information Technology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1311647"/>
            <a:ext cx="11142133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Ve</a:t>
            </a:r>
            <a:r>
              <a:rPr lang="en-US" sz="2400" dirty="0" smtClean="0"/>
              <a:t>ry innovative, dynamic and steadily growing sector (estimated 5%+ growth in 2018)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La</a:t>
            </a:r>
            <a:r>
              <a:rPr lang="en-US" sz="2400" dirty="0" smtClean="0"/>
              <a:t>bor intensive and heavily dependent on educated and highly skilled labor; shortage of tech talents in traditional hubs forces IT companies to rethink their recruitment and business models 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U</a:t>
            </a:r>
            <a:r>
              <a:rPr lang="en-US" sz="2400" dirty="0" smtClean="0"/>
              <a:t>kraine has the largest and fastest-growing number of IT professionals in Europe. Major concentrations of IT professionals are in large cities (Kyiv, </a:t>
            </a:r>
            <a:r>
              <a:rPr lang="en-US" sz="2400" dirty="0" err="1" smtClean="0"/>
              <a:t>Dnipro</a:t>
            </a:r>
            <a:r>
              <a:rPr lang="en-US" sz="2400" dirty="0" smtClean="0"/>
              <a:t>, </a:t>
            </a:r>
            <a:r>
              <a:rPr lang="en-US" sz="2400" dirty="0" err="1" smtClean="0"/>
              <a:t>Lviv</a:t>
            </a:r>
            <a:r>
              <a:rPr lang="en-US" sz="2400" dirty="0" smtClean="0"/>
              <a:t>, </a:t>
            </a:r>
            <a:r>
              <a:rPr lang="en-US" sz="2400" dirty="0" err="1" smtClean="0"/>
              <a:t>Kharkiv</a:t>
            </a:r>
            <a:r>
              <a:rPr lang="en-US" sz="2400" dirty="0" smtClean="0"/>
              <a:t>, …) however there are 16 IT cluster including one in Ternopil </a:t>
            </a:r>
            <a:r>
              <a:rPr lang="en-US" sz="2400" u="sng" dirty="0" smtClean="0">
                <a:hlinkClick r:id="rId2"/>
              </a:rPr>
              <a:t>http://www.itcluster.te.ua/</a:t>
            </a:r>
            <a:r>
              <a:rPr lang="cs-CZ" sz="2400" dirty="0" smtClean="0"/>
              <a:t> 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U</a:t>
            </a:r>
            <a:r>
              <a:rPr lang="en-US" sz="2400" dirty="0" smtClean="0"/>
              <a:t>krainian IT sector experiences a strong upward trend, accounts for 3.34% of national GDP with exports reaching USD 3.6 billion in 2017. Most common business model is outsourcing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/>
              <a:t>Given the nature and dynamics of the industry, attracting investment in IT sector is a very special discipline and it is usually done indirectly </a:t>
            </a:r>
            <a:endParaRPr 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127335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Information Technology</a:t>
            </a:r>
            <a:br>
              <a:rPr lang="en-US" sz="2800" b="1" dirty="0" smtClean="0">
                <a:solidFill>
                  <a:srgbClr val="FDBB2D"/>
                </a:solidFill>
              </a:rPr>
            </a:br>
            <a:r>
              <a:rPr lang="en-US" sz="3200" b="1" dirty="0" smtClean="0">
                <a:solidFill>
                  <a:srgbClr val="FDBB2D"/>
                </a:solidFill>
              </a:rPr>
              <a:t/>
            </a:r>
            <a:br>
              <a:rPr lang="en-US" sz="3200" b="1" dirty="0" smtClean="0">
                <a:solidFill>
                  <a:srgbClr val="FDBB2D"/>
                </a:solidFill>
              </a:rPr>
            </a:br>
            <a:r>
              <a:rPr lang="en-US" sz="2800" b="1" dirty="0" smtClean="0">
                <a:solidFill>
                  <a:srgbClr val="000066"/>
                </a:solidFill>
              </a:rPr>
              <a:t>Recommendations: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1800" y="2015068"/>
            <a:ext cx="11226800" cy="39200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2505494"/>
            <a:ext cx="108373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Est</a:t>
            </a:r>
            <a:r>
              <a:rPr lang="en-US" sz="3000" dirty="0" smtClean="0">
                <a:solidFill>
                  <a:srgbClr val="000066"/>
                </a:solidFill>
              </a:rPr>
              <a:t>ablish </a:t>
            </a:r>
            <a:r>
              <a:rPr lang="en-US" sz="3000" b="1" dirty="0" smtClean="0">
                <a:solidFill>
                  <a:srgbClr val="000066"/>
                </a:solidFill>
              </a:rPr>
              <a:t>good working relationship </a:t>
            </a:r>
            <a:r>
              <a:rPr lang="en-US" sz="3000" dirty="0" smtClean="0">
                <a:solidFill>
                  <a:srgbClr val="000066"/>
                </a:solidFill>
              </a:rPr>
              <a:t>with Ternopil IT Cluster and other relevant partners.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  <a:cs typeface="Arial" panose="020B0604020202020204" pitchFamily="34" charset="0"/>
              </a:rPr>
              <a:t>A</a:t>
            </a:r>
            <a:r>
              <a:rPr lang="en-US" sz="3000" dirty="0" smtClean="0">
                <a:solidFill>
                  <a:srgbClr val="000066"/>
                </a:solidFill>
              </a:rPr>
              <a:t>nalyze position of regional IT within the Ukrainian IT sector and </a:t>
            </a:r>
            <a:r>
              <a:rPr lang="en-US" sz="3000" b="1" dirty="0" smtClean="0">
                <a:solidFill>
                  <a:srgbClr val="000066"/>
                </a:solidFill>
              </a:rPr>
              <a:t>set the strategy </a:t>
            </a:r>
            <a:r>
              <a:rPr lang="en-US" sz="3000" dirty="0" smtClean="0">
                <a:solidFill>
                  <a:srgbClr val="000066"/>
                </a:solidFill>
              </a:rPr>
              <a:t>for Ternopil IT Cluster development.</a:t>
            </a:r>
            <a:endParaRPr lang="cs-CZ" sz="3000" dirty="0" smtClean="0">
              <a:solidFill>
                <a:srgbClr val="000066"/>
              </a:solidFill>
            </a:endParaRPr>
          </a:p>
          <a:p>
            <a:pPr marL="457200" lvl="0" indent="-457200">
              <a:lnSpc>
                <a:spcPct val="80000"/>
              </a:lnSpc>
              <a:spcBef>
                <a:spcPts val="300"/>
              </a:spcBef>
              <a:spcAft>
                <a:spcPts val="900"/>
              </a:spcAft>
              <a:buClr>
                <a:srgbClr val="000066"/>
              </a:buClr>
              <a:buSzPct val="110000"/>
              <a:buFont typeface="+mj-lt"/>
              <a:buAutoNum type="arabicPeriod"/>
            </a:pPr>
            <a:r>
              <a:rPr lang="en-US" sz="3000" dirty="0" smtClean="0">
                <a:solidFill>
                  <a:srgbClr val="000066"/>
                </a:solidFill>
              </a:rPr>
              <a:t>Participate in </a:t>
            </a:r>
            <a:r>
              <a:rPr lang="en-US" sz="3000" b="1" dirty="0" smtClean="0">
                <a:solidFill>
                  <a:srgbClr val="000066"/>
                </a:solidFill>
              </a:rPr>
              <a:t>implementation of the strategy </a:t>
            </a:r>
            <a:r>
              <a:rPr lang="en-US" sz="3000" dirty="0" smtClean="0">
                <a:solidFill>
                  <a:srgbClr val="000066"/>
                </a:solidFill>
              </a:rPr>
              <a:t>and promote IT through supporting IT related education, infrastructure, collaboration and networking.</a:t>
            </a:r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DBB2D"/>
                </a:solidFill>
              </a:rPr>
              <a:t>Automotive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3AF4CB96-A0FE-459F-98B2-7CD1003E22FF}"/>
              </a:ext>
            </a:extLst>
          </p:cNvPr>
          <p:cNvSpPr/>
          <p:nvPr/>
        </p:nvSpPr>
        <p:spPr>
          <a:xfrm>
            <a:off x="643465" y="1311647"/>
            <a:ext cx="1114213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Ver</a:t>
            </a:r>
            <a:r>
              <a:rPr lang="en-US" sz="2400" dirty="0" smtClean="0"/>
              <a:t>y competitive, dynamic sector dominated by hierarchical global production networks / supply chains </a:t>
            </a:r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Capi</a:t>
            </a:r>
            <a:r>
              <a:rPr lang="en-US" sz="2400" dirty="0" smtClean="0"/>
              <a:t>tal intensive industry, strong pressure on continuous innovation and reduction of costs</a:t>
            </a:r>
            <a:endParaRPr lang="en-US" sz="2400" dirty="0" smtClean="0">
              <a:solidFill>
                <a:srgbClr val="778899"/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Eur</a:t>
            </a:r>
            <a:r>
              <a:rPr lang="en-US" sz="2400" dirty="0" smtClean="0"/>
              <a:t>ope (EU) maintains position of an important player in terms of both, market for and producer of cars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Si</a:t>
            </a:r>
            <a:r>
              <a:rPr lang="en-US" sz="2400" dirty="0" smtClean="0"/>
              <a:t>gnificant level of uncertainty related to (possible) technological changes, stricter regulations and changing consumer preferences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/>
              <a:t>Strong presence of automotive sector in neighboring CEE countries including car assembly plants and Tier 1 – 3 suppliers</a:t>
            </a:r>
            <a:endParaRPr lang="cs-CZ" sz="2400" dirty="0" smtClean="0"/>
          </a:p>
          <a:p>
            <a:pPr marL="285750" lvl="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Uk</a:t>
            </a:r>
            <a:r>
              <a:rPr lang="en-US" sz="2400" dirty="0" smtClean="0"/>
              <a:t>raine already participates in CEE automotive cluster and most of the automotive FDI is located in Western Ukraine (including Ternopil region)</a:t>
            </a:r>
            <a:endParaRPr lang="cs-CZ" sz="2400" dirty="0" smtClean="0"/>
          </a:p>
          <a:p>
            <a:pPr marL="285750" indent="-285750">
              <a:lnSpc>
                <a:spcPct val="80000"/>
              </a:lnSpc>
              <a:spcAft>
                <a:spcPts val="900"/>
              </a:spcAft>
              <a:buClr>
                <a:srgbClr val="FDBB2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78899"/>
                </a:solidFill>
                <a:cs typeface="Arial" panose="020B0604020202020204" pitchFamily="34" charset="0"/>
              </a:rPr>
              <a:t>Rela</a:t>
            </a:r>
            <a:r>
              <a:rPr lang="en-US" sz="2400" dirty="0" smtClean="0"/>
              <a:t>tively simple model of investment attraction: available human resources, ready industrial sites, infrastructure and assistance in site selection and investment project launch </a:t>
            </a:r>
            <a:endParaRPr 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7003</TotalTime>
  <Words>1489</Words>
  <Application>Microsoft Office PowerPoint</Application>
  <PresentationFormat>Vlastní</PresentationFormat>
  <Paragraphs>156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Office Theme</vt:lpstr>
      <vt:lpstr>Developing institutional capacity for attraction of FDI in Ternopil region </vt:lpstr>
      <vt:lpstr>Structure of the presentation:</vt:lpstr>
      <vt:lpstr>Defining target sectors</vt:lpstr>
      <vt:lpstr>Match with national IPO / UkraineInvest</vt:lpstr>
      <vt:lpstr>Agri-food / Food processing</vt:lpstr>
      <vt:lpstr>Agri-food / Food processing  Recommendations:</vt:lpstr>
      <vt:lpstr>Information Technology</vt:lpstr>
      <vt:lpstr>Information Technology  Recommendations:</vt:lpstr>
      <vt:lpstr>Automotive</vt:lpstr>
      <vt:lpstr>Automotive  Recommendations:</vt:lpstr>
      <vt:lpstr>Logistics and Storage</vt:lpstr>
      <vt:lpstr>Logistics and Storage  Recommendations:</vt:lpstr>
      <vt:lpstr>Tourism</vt:lpstr>
      <vt:lpstr>Tourism  Recommendations:</vt:lpstr>
      <vt:lpstr>Clean / alternative energy</vt:lpstr>
      <vt:lpstr>Clean / alternative energy  Recommendations:</vt:lpstr>
      <vt:lpstr>Visited sites</vt:lpstr>
      <vt:lpstr>Visited sites</vt:lpstr>
      <vt:lpstr>Visited sites</vt:lpstr>
      <vt:lpstr>Visited sites</vt:lpstr>
      <vt:lpstr>Visited sites</vt:lpstr>
      <vt:lpstr>Visited sites</vt:lpstr>
      <vt:lpstr>Visited sites</vt:lpstr>
      <vt:lpstr>Visited sites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Uživatel systému Windows</cp:lastModifiedBy>
  <cp:revision>195</cp:revision>
  <dcterms:created xsi:type="dcterms:W3CDTF">2017-10-11T11:50:21Z</dcterms:created>
  <dcterms:modified xsi:type="dcterms:W3CDTF">2018-07-23T06:40:14Z</dcterms:modified>
</cp:coreProperties>
</file>