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425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431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99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23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084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1204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460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014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790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773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777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C3A51-2F81-4C2C-8793-37287C48CAAD}" type="datetimeFigureOut">
              <a:rPr lang="uk-UA" smtClean="0"/>
              <a:pPr/>
              <a:t>18.10.2018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583D-4F1F-4377-B2DD-BBAA68F7428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476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KucherenkoOV\AppData\Local\Microsoft\Windows\INetCache\Content.Outlook\7RA3MX8O\LOGO (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88640"/>
            <a:ext cx="1656183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44624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Cambria" pitchFamily="18" charset="0"/>
              </a:rPr>
              <a:t>«Створення та просування на </a:t>
            </a:r>
            <a:br>
              <a:rPr lang="uk-UA" b="1" dirty="0">
                <a:latin typeface="Cambria" pitchFamily="18" charset="0"/>
              </a:rPr>
            </a:br>
            <a:r>
              <a:rPr lang="uk-UA" b="1" dirty="0">
                <a:latin typeface="Cambria" pitchFamily="18" charset="0"/>
              </a:rPr>
              <a:t>вітчизняний і світовий туристичний ринок комплексного туристичного продукту </a:t>
            </a:r>
            <a:r>
              <a:rPr lang="uk-UA" b="1" dirty="0" smtClean="0">
                <a:latin typeface="Cambria" pitchFamily="18" charset="0"/>
              </a:rPr>
              <a:t>  міста </a:t>
            </a:r>
            <a:r>
              <a:rPr lang="uk-UA" b="1" dirty="0">
                <a:latin typeface="Cambria" pitchFamily="18" charset="0"/>
              </a:rPr>
              <a:t>Білгород-Дністровський Одеської області»</a:t>
            </a:r>
            <a:endParaRPr lang="en-US" b="1" dirty="0"/>
          </a:p>
        </p:txBody>
      </p:sp>
      <p:pic>
        <p:nvPicPr>
          <p:cNvPr id="1026" name="Picture 2" descr="http://ex.tic.in.ua/wp-content/uploads/2017/07/%D0%91-%D0%94-%D0%BA%D1%80%D0%B5%D0%BF%D0%BE%D1%81%D1%82%D1%8C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28481"/>
            <a:ext cx="3874946" cy="258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18888" y="1276844"/>
            <a:ext cx="50176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solidFill>
                  <a:srgbClr val="002060"/>
                </a:solidFill>
                <a:latin typeface="Cambria" pitchFamily="18" charset="0"/>
              </a:rPr>
              <a:t>Білгород-Дністровську</a:t>
            </a:r>
            <a:r>
              <a:rPr lang="uk-UA" sz="1600" b="1" dirty="0" smtClean="0">
                <a:solidFill>
                  <a:srgbClr val="C00000"/>
                </a:solidFill>
                <a:latin typeface="Cambria" pitchFamily="18" charset="0"/>
              </a:rPr>
              <a:t> 2500 років </a:t>
            </a:r>
            <a:r>
              <a:rPr lang="uk-UA" sz="1600" dirty="0" smtClean="0">
                <a:solidFill>
                  <a:srgbClr val="002060"/>
                </a:solidFill>
                <a:latin typeface="Cambria" pitchFamily="18" charset="0"/>
              </a:rPr>
              <a:t>(498 рік до н.е.) </a:t>
            </a:r>
            <a:r>
              <a:rPr lang="uk-UA" sz="1600" b="1" dirty="0" smtClean="0">
                <a:solidFill>
                  <a:srgbClr val="002060"/>
                </a:solidFill>
                <a:latin typeface="Cambria" pitchFamily="18" charset="0"/>
              </a:rPr>
              <a:t>- </a:t>
            </a:r>
            <a:r>
              <a:rPr lang="ru-RU" sz="1600" b="1" dirty="0">
                <a:solidFill>
                  <a:srgbClr val="002060"/>
                </a:solidFill>
                <a:latin typeface="Cambria" panose="02040503050406030204" pitchFamily="18" charset="0"/>
              </a:rPr>
              <a:t>внесений ЮНЕСКО до списку 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10 </a:t>
            </a:r>
            <a:r>
              <a:rPr lang="uk-UA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найдавніших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uk-UA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міст світу, що зберегли безперервне </a:t>
            </a:r>
            <a:r>
              <a:rPr lang="uk-UA" sz="1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існуван</a:t>
            </a:r>
            <a:r>
              <a:rPr lang="ru-RU" sz="1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ня</a:t>
            </a:r>
            <a:r>
              <a:rPr 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;</a:t>
            </a:r>
            <a:endParaRPr lang="uk-UA" sz="16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uk-UA" sz="1600" b="1" dirty="0" smtClean="0">
                <a:solidFill>
                  <a:srgbClr val="C00000"/>
                </a:solidFill>
                <a:latin typeface="Cambria" pitchFamily="18" charset="0"/>
              </a:rPr>
              <a:t>35 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пам’яток архітектури та містобудування;</a:t>
            </a:r>
          </a:p>
          <a:p>
            <a:r>
              <a:rPr lang="uk-UA" sz="1600" b="1" dirty="0" smtClean="0">
                <a:solidFill>
                  <a:srgbClr val="C00000"/>
                </a:solidFill>
                <a:latin typeface="Cambria" pitchFamily="18" charset="0"/>
              </a:rPr>
              <a:t>18 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пам’яток історії;</a:t>
            </a:r>
          </a:p>
          <a:p>
            <a:r>
              <a:rPr lang="uk-UA" sz="1600" b="1" dirty="0" smtClean="0">
                <a:solidFill>
                  <a:srgbClr val="C00000"/>
                </a:solidFill>
                <a:latin typeface="Cambria" pitchFamily="18" charset="0"/>
              </a:rPr>
              <a:t>3</a:t>
            </a:r>
            <a:r>
              <a:rPr lang="uk-UA" sz="1600" b="1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пам’ятки археології; </a:t>
            </a:r>
          </a:p>
          <a:p>
            <a:r>
              <a:rPr lang="uk-UA" sz="1600" b="1" dirty="0" smtClean="0">
                <a:solidFill>
                  <a:srgbClr val="C00000"/>
                </a:solidFill>
                <a:latin typeface="Cambria" pitchFamily="18" charset="0"/>
              </a:rPr>
              <a:t>1</a:t>
            </a:r>
            <a:r>
              <a:rPr lang="uk-UA" sz="1600" b="1" dirty="0" smtClean="0">
                <a:solidFill>
                  <a:srgbClr val="002060"/>
                </a:solidFill>
                <a:latin typeface="Cambria" pitchFamily="18" charset="0"/>
              </a:rPr>
              <a:t> 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пам’ятка монументального мистецтва;</a:t>
            </a:r>
          </a:p>
          <a:p>
            <a:r>
              <a:rPr lang="uk-UA" sz="1600" b="1" dirty="0" smtClean="0">
                <a:solidFill>
                  <a:srgbClr val="C00000"/>
                </a:solidFill>
                <a:latin typeface="Cambria" pitchFamily="18" charset="0"/>
              </a:rPr>
              <a:t>2 </a:t>
            </a:r>
            <a:r>
              <a:rPr lang="uk-UA" sz="1600" b="1" dirty="0" smtClean="0">
                <a:solidFill>
                  <a:srgbClr val="002060"/>
                </a:solidFill>
                <a:latin typeface="Cambria" pitchFamily="18" charset="0"/>
              </a:rPr>
              <a:t>національні пам'ятки історії та культури: </a:t>
            </a:r>
            <a:r>
              <a:rPr lang="uk-UA" sz="1600" b="1" dirty="0" smtClean="0">
                <a:solidFill>
                  <a:srgbClr val="C00000"/>
                </a:solidFill>
                <a:latin typeface="Cambria" pitchFamily="18" charset="0"/>
              </a:rPr>
              <a:t>фортифікаційна </a:t>
            </a:r>
            <a:r>
              <a:rPr lang="uk-UA" sz="1600" b="1" dirty="0">
                <a:solidFill>
                  <a:srgbClr val="C00000"/>
                </a:solidFill>
                <a:latin typeface="Cambria" pitchFamily="18" charset="0"/>
              </a:rPr>
              <a:t>споруда 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«</a:t>
            </a:r>
            <a:r>
              <a:rPr lang="uk-UA" sz="1600" b="1" dirty="0" err="1">
                <a:solidFill>
                  <a:srgbClr val="002060"/>
                </a:solidFill>
                <a:latin typeface="Cambria" pitchFamily="18" charset="0"/>
              </a:rPr>
              <a:t>Акерманська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 фортеця» (XIV-XVIII ст.);</a:t>
            </a:r>
          </a:p>
          <a:p>
            <a:r>
              <a:rPr lang="uk-UA" sz="1600" b="1" dirty="0">
                <a:solidFill>
                  <a:srgbClr val="C00000"/>
                </a:solidFill>
                <a:latin typeface="Cambria" pitchFamily="18" charset="0"/>
              </a:rPr>
              <a:t>античне місто 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«</a:t>
            </a:r>
            <a:r>
              <a:rPr lang="uk-UA" sz="1600" b="1" dirty="0" err="1">
                <a:solidFill>
                  <a:srgbClr val="002060"/>
                </a:solidFill>
                <a:latin typeface="Cambria" pitchFamily="18" charset="0"/>
              </a:rPr>
              <a:t>Тіра</a:t>
            </a:r>
            <a:r>
              <a:rPr lang="uk-UA" sz="1600" b="1" dirty="0">
                <a:solidFill>
                  <a:srgbClr val="002060"/>
                </a:solidFill>
                <a:latin typeface="Cambria" pitchFamily="18" charset="0"/>
              </a:rPr>
              <a:t>» (багатошарове городище IV-VI ст. до н.е</a:t>
            </a:r>
            <a:r>
              <a:rPr lang="uk-UA" sz="1600" b="1" dirty="0" smtClean="0">
                <a:solidFill>
                  <a:srgbClr val="002060"/>
                </a:solidFill>
                <a:latin typeface="Cambria" pitchFamily="18" charset="0"/>
              </a:rPr>
              <a:t>.).</a:t>
            </a:r>
            <a:endParaRPr lang="en-US" sz="1600" b="1" dirty="0"/>
          </a:p>
        </p:txBody>
      </p:sp>
      <p:pic>
        <p:nvPicPr>
          <p:cNvPr id="6" name="Рисунок 5" descr="ÐÐ¾ÑÐ¾Ð¶ÐµÐµ Ð¸Ð·Ð¾Ð±ÑÐ°Ð¶ÐµÐ½Ð¸Ðµ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23832"/>
            <a:ext cx="4038546" cy="24074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17313" y="4384346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Cambria" pitchFamily="18" charset="0"/>
              </a:rPr>
              <a:t>Загальна ціль </a:t>
            </a:r>
            <a:r>
              <a:rPr lang="uk-UA" b="1" dirty="0" smtClean="0">
                <a:solidFill>
                  <a:srgbClr val="C00000"/>
                </a:solidFill>
                <a:latin typeface="Cambria" pitchFamily="18" charset="0"/>
              </a:rPr>
              <a:t>проекту: </a:t>
            </a:r>
          </a:p>
          <a:p>
            <a:pPr algn="ctr"/>
            <a:r>
              <a:rPr lang="uk-UA" b="1" dirty="0" smtClean="0">
                <a:solidFill>
                  <a:srgbClr val="002060"/>
                </a:solidFill>
                <a:latin typeface="Cambria" pitchFamily="18" charset="0"/>
              </a:rPr>
              <a:t>створення </a:t>
            </a:r>
            <a:r>
              <a:rPr lang="uk-UA" b="1" dirty="0">
                <a:solidFill>
                  <a:srgbClr val="002060"/>
                </a:solidFill>
                <a:latin typeface="Cambria" pitchFamily="18" charset="0"/>
              </a:rPr>
              <a:t>конкурентоспроможного на внутрішньому та світовому ринках туристичного </a:t>
            </a:r>
            <a:r>
              <a:rPr lang="uk-UA" b="1" dirty="0" smtClean="0">
                <a:solidFill>
                  <a:srgbClr val="002060"/>
                </a:solidFill>
                <a:latin typeface="Cambria" pitchFamily="18" charset="0"/>
              </a:rPr>
              <a:t>продукту та його інтегрування до світової туристичної мережі об'єктів світової спадщини ЮНЕСКО</a:t>
            </a:r>
          </a:p>
        </p:txBody>
      </p:sp>
    </p:spTree>
    <p:extLst>
      <p:ext uri="{BB962C8B-B14F-4D97-AF65-F5344CB8AC3E}">
        <p14:creationId xmlns:p14="http://schemas.microsoft.com/office/powerpoint/2010/main" val="41885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323528" y="171275"/>
            <a:ext cx="3312368" cy="2105597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rgbClr val="C00000"/>
                </a:solidFill>
              </a:rPr>
              <a:t>Продукт проекту</a:t>
            </a:r>
            <a:r>
              <a:rPr lang="uk-UA" b="1" dirty="0">
                <a:solidFill>
                  <a:srgbClr val="002060"/>
                </a:solidFill>
              </a:rPr>
              <a:t>: </a:t>
            </a:r>
            <a:endParaRPr lang="uk-UA" b="1" dirty="0" smtClean="0">
              <a:solidFill>
                <a:srgbClr val="002060"/>
              </a:solidFill>
            </a:endParaRPr>
          </a:p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Білгород-Дністровська </a:t>
            </a:r>
            <a:r>
              <a:rPr lang="uk-UA" b="1" dirty="0">
                <a:solidFill>
                  <a:srgbClr val="002060"/>
                </a:solidFill>
              </a:rPr>
              <a:t>(</a:t>
            </a:r>
            <a:r>
              <a:rPr lang="uk-UA" b="1" dirty="0" err="1">
                <a:solidFill>
                  <a:srgbClr val="002060"/>
                </a:solidFill>
              </a:rPr>
              <a:t>Акерманська</a:t>
            </a:r>
            <a:r>
              <a:rPr lang="uk-UA" b="1" dirty="0">
                <a:solidFill>
                  <a:srgbClr val="002060"/>
                </a:solidFill>
              </a:rPr>
              <a:t>) фортеця – об'єкт світової спадщини ЮНЕСКО в </a:t>
            </a:r>
            <a:r>
              <a:rPr lang="uk-UA" b="1" dirty="0" smtClean="0">
                <a:solidFill>
                  <a:srgbClr val="002060"/>
                </a:solidFill>
              </a:rPr>
              <a:t>Україні</a:t>
            </a:r>
            <a:endParaRPr lang="uk-UA" b="1" dirty="0">
              <a:solidFill>
                <a:srgbClr val="00206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107504" y="2082757"/>
            <a:ext cx="2396176" cy="211735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/>
              <a:t>пріоритетність у залученні фінансових коштів для підтримки пам’ятки природи і культури</a:t>
            </a:r>
            <a:endParaRPr lang="en-US" sz="1400" b="1" dirty="0"/>
          </a:p>
        </p:txBody>
      </p:sp>
      <p:sp>
        <p:nvSpPr>
          <p:cNvPr id="8" name="Овал 7"/>
          <p:cNvSpPr/>
          <p:nvPr/>
        </p:nvSpPr>
        <p:spPr>
          <a:xfrm>
            <a:off x="2169688" y="2958948"/>
            <a:ext cx="1636271" cy="142365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підвищення престижу території</a:t>
            </a:r>
            <a:endParaRPr lang="en-US" sz="1400" b="1" dirty="0"/>
          </a:p>
        </p:txBody>
      </p:sp>
      <p:sp>
        <p:nvSpPr>
          <p:cNvPr id="13" name="Горизонтальный свиток 12"/>
          <p:cNvSpPr/>
          <p:nvPr/>
        </p:nvSpPr>
        <p:spPr>
          <a:xfrm>
            <a:off x="5477659" y="1041235"/>
            <a:ext cx="3312368" cy="2105597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Результат </a:t>
            </a:r>
            <a:r>
              <a:rPr lang="uk-UA" b="1" dirty="0">
                <a:solidFill>
                  <a:srgbClr val="C00000"/>
                </a:solidFill>
              </a:rPr>
              <a:t>проекту</a:t>
            </a:r>
            <a:r>
              <a:rPr lang="uk-UA" b="1" dirty="0">
                <a:solidFill>
                  <a:srgbClr val="002060"/>
                </a:solidFill>
              </a:rPr>
              <a:t>: </a:t>
            </a:r>
            <a:endParaRPr lang="uk-UA" b="1" dirty="0" smtClean="0">
              <a:solidFill>
                <a:srgbClr val="002060"/>
              </a:solidFill>
            </a:endParaRPr>
          </a:p>
          <a:p>
            <a:pPr algn="ctr"/>
            <a:r>
              <a:rPr lang="uk-UA" b="1" dirty="0" smtClean="0">
                <a:solidFill>
                  <a:srgbClr val="002060"/>
                </a:solidFill>
              </a:rPr>
              <a:t>зростання обсягу туристичного в'їзного потоку; зростання доходів бюджету та підприємців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>
            <a:off x="3635896" y="1003505"/>
            <a:ext cx="2242298" cy="1102029"/>
          </a:xfrm>
          <a:prstGeom prst="homePlat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i="1" dirty="0" smtClean="0">
                <a:solidFill>
                  <a:srgbClr val="00B050"/>
                </a:solidFill>
              </a:rPr>
              <a:t>Інтегрування до світової туристичної мережі</a:t>
            </a:r>
            <a:endParaRPr lang="en-US" sz="1600" b="1" i="1" dirty="0">
              <a:solidFill>
                <a:srgbClr val="00B05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23728" y="1789321"/>
            <a:ext cx="1728192" cy="1423655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/>
              <a:t>додаткові гарантії збереження і цілісності</a:t>
            </a:r>
            <a:endParaRPr lang="en-US" sz="1400" b="1" dirty="0"/>
          </a:p>
        </p:txBody>
      </p:sp>
      <p:pic>
        <p:nvPicPr>
          <p:cNvPr id="18" name="Рисунок 17" descr="C:\Users\KucherenkoOV\AppData\Local\Microsoft\Windows\INetCache\Content.Outlook\7RA3MX8O\LOGO (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656183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Овал 18"/>
          <p:cNvSpPr/>
          <p:nvPr/>
        </p:nvSpPr>
        <p:spPr>
          <a:xfrm>
            <a:off x="5629094" y="2864618"/>
            <a:ext cx="1911865" cy="1800200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/>
              <a:t>т</a:t>
            </a:r>
            <a:r>
              <a:rPr lang="uk-UA" sz="1400" b="1" dirty="0" smtClean="0"/>
              <a:t>уристичні маршрути, екскурсійна діяльність</a:t>
            </a:r>
            <a:endParaRPr lang="en-US" sz="1400" b="1" dirty="0"/>
          </a:p>
        </p:txBody>
      </p:sp>
      <p:sp>
        <p:nvSpPr>
          <p:cNvPr id="20" name="Овал 19"/>
          <p:cNvSpPr/>
          <p:nvPr/>
        </p:nvSpPr>
        <p:spPr>
          <a:xfrm>
            <a:off x="7193261" y="2885820"/>
            <a:ext cx="1976621" cy="1789947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туристичний інформаційний портал</a:t>
            </a:r>
            <a:endParaRPr lang="en-US" sz="1400" b="1" dirty="0"/>
          </a:p>
        </p:txBody>
      </p:sp>
      <p:sp>
        <p:nvSpPr>
          <p:cNvPr id="21" name="Овал 20"/>
          <p:cNvSpPr/>
          <p:nvPr/>
        </p:nvSpPr>
        <p:spPr>
          <a:xfrm>
            <a:off x="6778448" y="4144433"/>
            <a:ext cx="1519420" cy="145198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/>
              <a:t>мобільний додаток</a:t>
            </a:r>
            <a:endParaRPr lang="en-US" sz="1400" b="1" dirty="0"/>
          </a:p>
        </p:txBody>
      </p:sp>
      <p:sp>
        <p:nvSpPr>
          <p:cNvPr id="17" name="Пятно 2 16"/>
          <p:cNvSpPr/>
          <p:nvPr/>
        </p:nvSpPr>
        <p:spPr>
          <a:xfrm rot="5400000">
            <a:off x="3656629" y="2065241"/>
            <a:ext cx="1853999" cy="2780725"/>
          </a:xfrm>
          <a:prstGeom prst="irregularSeal2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Туристичний бренд міста 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Багетная рамка 23"/>
          <p:cNvSpPr/>
          <p:nvPr/>
        </p:nvSpPr>
        <p:spPr>
          <a:xfrm>
            <a:off x="2843808" y="4410548"/>
            <a:ext cx="3811520" cy="119492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b="1" dirty="0" smtClean="0"/>
              <a:t>Покращення </a:t>
            </a:r>
            <a:r>
              <a:rPr lang="uk-UA" sz="1500" b="1" dirty="0"/>
              <a:t>якості та доступності туристичних </a:t>
            </a:r>
            <a:r>
              <a:rPr lang="uk-UA" sz="1500" b="1" dirty="0" smtClean="0"/>
              <a:t>і </a:t>
            </a:r>
            <a:r>
              <a:rPr lang="uk-UA" sz="1500" b="1" dirty="0"/>
              <a:t>культурних </a:t>
            </a:r>
            <a:r>
              <a:rPr lang="uk-UA" sz="1500" b="1" dirty="0" smtClean="0"/>
              <a:t>послуг, </a:t>
            </a:r>
            <a:r>
              <a:rPr lang="uk-UA" sz="1500" b="1" dirty="0"/>
              <a:t>наближення до європейських стандартів</a:t>
            </a:r>
            <a:endParaRPr lang="en-US" sz="1500" b="1" dirty="0"/>
          </a:p>
        </p:txBody>
      </p:sp>
      <p:sp>
        <p:nvSpPr>
          <p:cNvPr id="26" name="Багетная рамка 25"/>
          <p:cNvSpPr/>
          <p:nvPr/>
        </p:nvSpPr>
        <p:spPr>
          <a:xfrm>
            <a:off x="259367" y="5495890"/>
            <a:ext cx="2687249" cy="125438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b="1" dirty="0" smtClean="0"/>
              <a:t>Покращення </a:t>
            </a:r>
            <a:r>
              <a:rPr lang="uk-UA" sz="1500" b="1" dirty="0"/>
              <a:t>туристичного іміджу країни на світовому туристичному ринку</a:t>
            </a:r>
            <a:endParaRPr lang="en-US" sz="1500" b="1" dirty="0"/>
          </a:p>
        </p:txBody>
      </p:sp>
      <p:sp>
        <p:nvSpPr>
          <p:cNvPr id="28" name="Багетная рамка 27"/>
          <p:cNvSpPr/>
          <p:nvPr/>
        </p:nvSpPr>
        <p:spPr>
          <a:xfrm>
            <a:off x="2946617" y="5605471"/>
            <a:ext cx="3708711" cy="114480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Підвищення рівня та якості життя населення </a:t>
            </a:r>
            <a:endParaRPr lang="en-US" sz="1600" b="1" dirty="0"/>
          </a:p>
        </p:txBody>
      </p:sp>
      <p:sp>
        <p:nvSpPr>
          <p:cNvPr id="29" name="Багетная рамка 28"/>
          <p:cNvSpPr/>
          <p:nvPr/>
        </p:nvSpPr>
        <p:spPr>
          <a:xfrm>
            <a:off x="261688" y="4410548"/>
            <a:ext cx="2684928" cy="105739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b="1" dirty="0" smtClean="0"/>
              <a:t>Раціональне використання туристичних ресурсів</a:t>
            </a:r>
            <a:endParaRPr lang="en-US" sz="1500" b="1" dirty="0"/>
          </a:p>
        </p:txBody>
      </p:sp>
      <p:sp>
        <p:nvSpPr>
          <p:cNvPr id="30" name="Багетная рамка 29"/>
          <p:cNvSpPr/>
          <p:nvPr/>
        </p:nvSpPr>
        <p:spPr>
          <a:xfrm>
            <a:off x="6655328" y="5605470"/>
            <a:ext cx="2381167" cy="114480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b="1" dirty="0" smtClean="0"/>
              <a:t>Активізація розвитку туризму на території</a:t>
            </a:r>
            <a:endParaRPr lang="en-US" sz="1500" b="1" dirty="0"/>
          </a:p>
        </p:txBody>
      </p:sp>
    </p:spTree>
    <p:extLst>
      <p:ext uri="{BB962C8B-B14F-4D97-AF65-F5344CB8AC3E}">
        <p14:creationId xmlns:p14="http://schemas.microsoft.com/office/powerpoint/2010/main" val="3346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KucherenkoOV\AppData\Local\Microsoft\Windows\INetCache\Content.Outlook\7RA3MX8O\LOGO (3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4624"/>
            <a:ext cx="1656183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23528" y="641591"/>
            <a:ext cx="85334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atin typeface="Cambria" pitchFamily="18" charset="0"/>
              </a:rPr>
              <a:t>ЗАГАЛЬНА ОЦІНОЧНА ВАРТІСТЬ ПРОЕКТУ </a:t>
            </a:r>
          </a:p>
          <a:p>
            <a:r>
              <a:rPr lang="uk-UA" sz="2000" b="1" i="1" u="sng" dirty="0" smtClean="0">
                <a:solidFill>
                  <a:srgbClr val="C00000"/>
                </a:solidFill>
                <a:latin typeface="Cambria" pitchFamily="18" charset="0"/>
              </a:rPr>
              <a:t>3 </a:t>
            </a:r>
            <a:r>
              <a:rPr lang="uk-UA" sz="2000" b="1" i="1" u="sng" dirty="0">
                <a:solidFill>
                  <a:srgbClr val="C00000"/>
                </a:solidFill>
                <a:latin typeface="Cambria" pitchFamily="18" charset="0"/>
              </a:rPr>
              <a:t>203 258</a:t>
            </a:r>
            <a:r>
              <a:rPr lang="uk-UA" sz="2000" b="1" i="1" u="sng" dirty="0" smtClean="0">
                <a:solidFill>
                  <a:srgbClr val="C00000"/>
                </a:solidFill>
                <a:latin typeface="Cambria" pitchFamily="18" charset="0"/>
              </a:rPr>
              <a:t>, 52 </a:t>
            </a:r>
            <a:r>
              <a:rPr lang="uk-UA" sz="2000" b="1" dirty="0">
                <a:solidFill>
                  <a:srgbClr val="C00000"/>
                </a:solidFill>
                <a:latin typeface="Cambria" pitchFamily="18" charset="0"/>
              </a:rPr>
              <a:t>грн</a:t>
            </a:r>
            <a:r>
              <a:rPr lang="uk-UA" sz="2000" b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</a:p>
          <a:p>
            <a:endParaRPr lang="uk-UA" sz="2000" b="1" dirty="0">
              <a:solidFill>
                <a:srgbClr val="C00000"/>
              </a:solidFill>
              <a:latin typeface="Cambria" pitchFamily="18" charset="0"/>
            </a:endParaRPr>
          </a:p>
          <a:p>
            <a:pPr algn="just">
              <a:buNone/>
            </a:pPr>
            <a:r>
              <a:rPr lang="uk-UA" sz="2000" dirty="0" smtClean="0">
                <a:latin typeface="Cambria" pitchFamily="18" charset="0"/>
              </a:rPr>
              <a:t>Залучення </a:t>
            </a:r>
            <a:r>
              <a:rPr lang="uk-UA" sz="2000" dirty="0">
                <a:latin typeface="Cambria" pitchFamily="18" charset="0"/>
              </a:rPr>
              <a:t>коштів</a:t>
            </a:r>
            <a:r>
              <a:rPr lang="uk-UA" sz="2000" i="1" dirty="0">
                <a:latin typeface="Cambria" pitchFamily="18" charset="0"/>
              </a:rPr>
              <a:t> </a:t>
            </a:r>
            <a:r>
              <a:rPr lang="uk-UA" sz="2000" i="1" dirty="0">
                <a:solidFill>
                  <a:srgbClr val="C00000"/>
                </a:solidFill>
                <a:latin typeface="Cambria" pitchFamily="18" charset="0"/>
              </a:rPr>
              <a:t>на </a:t>
            </a:r>
            <a:r>
              <a:rPr lang="uk-UA" sz="2000" i="1" dirty="0" smtClean="0">
                <a:solidFill>
                  <a:srgbClr val="C00000"/>
                </a:solidFill>
                <a:latin typeface="Cambria" pitchFamily="18" charset="0"/>
              </a:rPr>
              <a:t>умовах </a:t>
            </a:r>
            <a:r>
              <a:rPr lang="uk-UA" sz="2000" i="1" dirty="0" err="1" smtClean="0">
                <a:solidFill>
                  <a:srgbClr val="C00000"/>
                </a:solidFill>
                <a:latin typeface="Cambria" pitchFamily="18" charset="0"/>
              </a:rPr>
              <a:t>співфінансування</a:t>
            </a:r>
            <a:r>
              <a:rPr lang="uk-UA" sz="2000" dirty="0" smtClean="0">
                <a:latin typeface="Cambria" pitchFamily="18" charset="0"/>
              </a:rPr>
              <a:t>:</a:t>
            </a:r>
            <a:endParaRPr lang="uk-UA" sz="2000" dirty="0">
              <a:latin typeface="Cambria" pitchFamily="18" charset="0"/>
            </a:endParaRPr>
          </a:p>
          <a:p>
            <a:pPr algn="just"/>
            <a:r>
              <a:rPr lang="uk-UA" sz="2000" u="sng" dirty="0">
                <a:latin typeface="Cambria" pitchFamily="18" charset="0"/>
              </a:rPr>
              <a:t>з державного бюджету</a:t>
            </a:r>
            <a:r>
              <a:rPr lang="uk-UA" sz="2000" dirty="0">
                <a:latin typeface="Cambria" pitchFamily="18" charset="0"/>
              </a:rPr>
              <a:t>   2 803 258,52 грн. – </a:t>
            </a:r>
            <a:r>
              <a:rPr lang="uk-UA" sz="2000" dirty="0" smtClean="0">
                <a:latin typeface="Cambria" pitchFamily="18" charset="0"/>
              </a:rPr>
              <a:t>87,5% </a:t>
            </a:r>
          </a:p>
          <a:p>
            <a:pPr algn="just"/>
            <a:r>
              <a:rPr lang="uk-UA" sz="2000" u="sng" dirty="0" smtClean="0">
                <a:latin typeface="Cambria" pitchFamily="18" charset="0"/>
              </a:rPr>
              <a:t>з </a:t>
            </a:r>
            <a:r>
              <a:rPr lang="uk-UA" sz="2000" u="sng" dirty="0">
                <a:latin typeface="Cambria" pitchFamily="18" charset="0"/>
              </a:rPr>
              <a:t>обласного бюджету</a:t>
            </a:r>
            <a:r>
              <a:rPr lang="uk-UA" sz="2000" dirty="0">
                <a:latin typeface="Cambria" pitchFamily="18" charset="0"/>
              </a:rPr>
              <a:t>   400 000,00 грн. – 12,5% </a:t>
            </a:r>
            <a:endParaRPr lang="uk-UA" sz="2000" dirty="0" smtClean="0">
              <a:latin typeface="Cambria" pitchFamily="18" charset="0"/>
            </a:endParaRPr>
          </a:p>
          <a:p>
            <a:pPr algn="just"/>
            <a:endParaRPr lang="uk-UA" dirty="0" smtClean="0">
              <a:latin typeface="Cambria" pitchFamily="18" charset="0"/>
            </a:endParaRPr>
          </a:p>
          <a:p>
            <a:pPr algn="just"/>
            <a:r>
              <a:rPr lang="uk-UA" dirty="0" smtClean="0">
                <a:latin typeface="Cambria" pitchFamily="18" charset="0"/>
              </a:rPr>
              <a:t>Проектом </a:t>
            </a:r>
            <a:r>
              <a:rPr lang="uk-UA" dirty="0">
                <a:latin typeface="Cambria" pitchFamily="18" charset="0"/>
              </a:rPr>
              <a:t>передбачено подальше фінансування функціонування </a:t>
            </a:r>
            <a:r>
              <a:rPr lang="uk-UA" dirty="0" smtClean="0">
                <a:latin typeface="Cambria" pitchFamily="18" charset="0"/>
              </a:rPr>
              <a:t>та розвитку </a:t>
            </a:r>
            <a:r>
              <a:rPr lang="uk-UA" dirty="0">
                <a:latin typeface="Cambria" pitchFamily="18" charset="0"/>
              </a:rPr>
              <a:t>отриманих продуктів проекту – туристичних маршрутів</a:t>
            </a:r>
            <a:r>
              <a:rPr lang="uk-UA" dirty="0" smtClean="0">
                <a:latin typeface="Cambria" pitchFamily="18" charset="0"/>
              </a:rPr>
              <a:t>, туристичного </a:t>
            </a:r>
            <a:r>
              <a:rPr lang="uk-UA" dirty="0">
                <a:latin typeface="Cambria" pitchFamily="18" charset="0"/>
              </a:rPr>
              <a:t>інформаційного порталу і мобільного </a:t>
            </a:r>
            <a:r>
              <a:rPr lang="uk-UA" dirty="0" smtClean="0">
                <a:latin typeface="Cambria" pitchFamily="18" charset="0"/>
              </a:rPr>
              <a:t>додатку</a:t>
            </a:r>
            <a:r>
              <a:rPr lang="uk-UA" i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3861048"/>
            <a:ext cx="885698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r>
              <a:rPr lang="uk-UA" sz="2400" b="1" dirty="0" smtClean="0">
                <a:solidFill>
                  <a:srgbClr val="002060"/>
                </a:solidFill>
                <a:latin typeface="Cambria" pitchFamily="18" charset="0"/>
              </a:rPr>
              <a:t>Результати реалізації проекту:</a:t>
            </a: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Cambria" pitchFamily="18" charset="0"/>
              </a:rPr>
              <a:t>внесення Білгород-Дністровської (</a:t>
            </a:r>
            <a:r>
              <a:rPr lang="uk-UA" dirty="0" err="1" smtClean="0">
                <a:solidFill>
                  <a:srgbClr val="002060"/>
                </a:solidFill>
                <a:latin typeface="Cambria" pitchFamily="18" charset="0"/>
              </a:rPr>
              <a:t>Акерманської</a:t>
            </a:r>
            <a:r>
              <a:rPr lang="uk-UA" dirty="0" smtClean="0">
                <a:solidFill>
                  <a:srgbClr val="002060"/>
                </a:solidFill>
                <a:latin typeface="Cambria" pitchFamily="18" charset="0"/>
              </a:rPr>
              <a:t>)</a:t>
            </a:r>
          </a:p>
          <a:p>
            <a:r>
              <a:rPr lang="uk-UA" smtClean="0">
                <a:solidFill>
                  <a:srgbClr val="002060"/>
                </a:solidFill>
                <a:latin typeface="Cambria" pitchFamily="18" charset="0"/>
              </a:rPr>
              <a:t> фортеці до </a:t>
            </a:r>
            <a:r>
              <a:rPr lang="uk-UA" dirty="0" smtClean="0">
                <a:solidFill>
                  <a:srgbClr val="002060"/>
                </a:solidFill>
                <a:latin typeface="Cambria" pitchFamily="18" charset="0"/>
              </a:rPr>
              <a:t>списку ЮНЕСКО;</a:t>
            </a:r>
          </a:p>
          <a:p>
            <a:endParaRPr lang="uk-UA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Cambria" pitchFamily="18" charset="0"/>
              </a:rPr>
              <a:t>збільшення туристичного потоку на 15%;</a:t>
            </a:r>
          </a:p>
          <a:p>
            <a:pPr>
              <a:buFontTx/>
              <a:buChar char="-"/>
            </a:pPr>
            <a:endParaRPr lang="uk-UA" dirty="0">
              <a:solidFill>
                <a:srgbClr val="002060"/>
              </a:solidFill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uk-UA" dirty="0" smtClean="0">
                <a:solidFill>
                  <a:srgbClr val="002060"/>
                </a:solidFill>
                <a:latin typeface="Cambria" pitchFamily="18" charset="0"/>
              </a:rPr>
              <a:t>зростання надходжень від сплати туристичного </a:t>
            </a:r>
          </a:p>
          <a:p>
            <a:r>
              <a:rPr lang="uk-UA" dirty="0" smtClean="0">
                <a:solidFill>
                  <a:srgbClr val="002060"/>
                </a:solidFill>
                <a:latin typeface="Cambria" pitchFamily="18" charset="0"/>
              </a:rPr>
              <a:t>   збору  на 17%;</a:t>
            </a:r>
            <a:endParaRPr lang="ru-RU" dirty="0">
              <a:solidFill>
                <a:srgbClr val="002060"/>
              </a:solidFill>
              <a:latin typeface="Cambria" pitchFamily="18" charset="0"/>
            </a:endParaRPr>
          </a:p>
          <a:p>
            <a:endParaRPr lang="en-US" dirty="0"/>
          </a:p>
        </p:txBody>
      </p:sp>
      <p:pic>
        <p:nvPicPr>
          <p:cNvPr id="4100" name="Picture 4" descr="ÐÐ°ÑÑÐ¸Ð½ÐºÐ¸ Ð¿Ð¾ Ð·Ð°Ð¿ÑÐ¾ÑÑ Ð°ÐºÐºÐµÑÐ¼Ð°Ð½ÑÑÐºÐ° ÑÐ¾ÑÑÐµÑÑ ÑÐ¾ÑÐ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149080"/>
            <a:ext cx="3070597" cy="2048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856" y="1022450"/>
            <a:ext cx="1834909" cy="183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5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295</Words>
  <Application>Microsoft Office PowerPoint</Application>
  <PresentationFormat>Экран (4:3)</PresentationFormat>
  <Paragraphs>44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KucherenkoOV</dc:creator>
  <cp:lastModifiedBy>Виталий</cp:lastModifiedBy>
  <cp:revision>29</cp:revision>
  <dcterms:created xsi:type="dcterms:W3CDTF">2018-10-09T15:57:54Z</dcterms:created>
  <dcterms:modified xsi:type="dcterms:W3CDTF">2018-10-18T09:26:25Z</dcterms:modified>
</cp:coreProperties>
</file>