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7E0C"/>
    <a:srgbClr val="0C5808"/>
    <a:srgbClr val="04AC18"/>
    <a:srgbClr val="05C71C"/>
    <a:srgbClr val="0FF92B"/>
    <a:srgbClr val="0B7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8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418" y="3140968"/>
            <a:ext cx="8229600" cy="3240360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117E0C"/>
                </a:solidFill>
              </a:rPr>
              <a:t>ПРОЕКТ СЕКТОРАЛЬНОЇ ПІДТРИМКИ</a:t>
            </a:r>
            <a:r>
              <a:rPr lang="en-US" sz="3200" dirty="0" smtClean="0">
                <a:solidFill>
                  <a:srgbClr val="117E0C"/>
                </a:solidFill>
              </a:rPr>
              <a:t>:</a:t>
            </a:r>
            <a:r>
              <a:rPr lang="uk-UA" sz="3200" dirty="0" smtClean="0">
                <a:solidFill>
                  <a:srgbClr val="117E0C"/>
                </a:solidFill>
              </a:rPr>
              <a:t/>
            </a:r>
            <a:br>
              <a:rPr lang="uk-UA" sz="3200" dirty="0" smtClean="0">
                <a:solidFill>
                  <a:srgbClr val="117E0C"/>
                </a:solidFill>
              </a:rPr>
            </a:br>
            <a:r>
              <a:rPr lang="uk-UA" sz="3200" dirty="0">
                <a:solidFill>
                  <a:srgbClr val="117E0C"/>
                </a:solidFill>
              </a:rPr>
              <a:t/>
            </a:r>
            <a:br>
              <a:rPr lang="uk-UA" sz="3200" dirty="0">
                <a:solidFill>
                  <a:srgbClr val="117E0C"/>
                </a:solidFill>
              </a:rPr>
            </a:br>
            <a:r>
              <a:rPr lang="uk-UA" sz="3200" dirty="0" smtClean="0">
                <a:solidFill>
                  <a:srgbClr val="117E0C"/>
                </a:solidFill>
              </a:rPr>
              <a:t> </a:t>
            </a:r>
            <a:r>
              <a:rPr lang="uk-UA" sz="3600" dirty="0" smtClean="0">
                <a:solidFill>
                  <a:srgbClr val="117E0C"/>
                </a:solidFill>
              </a:rPr>
              <a:t>РОЗВИТОК СІЛЬСЬКОГО ПІДПРИЄМНИЦТВА ТА ІНФРАСТРУКТУРИ АГРОТУРИСТИЧНОГО КЛАСТЕРА </a:t>
            </a:r>
            <a:r>
              <a:rPr lang="ru-RU" sz="3600" b="1" dirty="0" smtClean="0">
                <a:solidFill>
                  <a:srgbClr val="117E0C"/>
                </a:solidFill>
              </a:rPr>
              <a:t>“ГОРБОГОРИ”</a:t>
            </a:r>
            <a:endParaRPr lang="uk-UA" sz="3600" b="1" dirty="0">
              <a:solidFill>
                <a:srgbClr val="117E0C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58"/>
            <a:ext cx="4892980" cy="2979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C:\Users\KucherenkoOV\AppData\Local\Microsoft\Windows\INetCache\Content.Outlook\7RA3MX8O\LOGO (3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656183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4246805"/>
      </p:ext>
    </p:extLst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_3855.jpeg" id="5" name="Рисунок 4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10" y="1196752"/>
            <a:ext cx="2376263" cy="167667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89" y="4797152"/>
            <a:ext cx="2399383" cy="1867261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653869" y="2348880"/>
            <a:ext cx="6392793" cy="3416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ПРОЕКТОМ ПЕРЕДБАЧАЄТЬСЯ</a:t>
            </a:r>
          </a:p>
          <a:p>
            <a:pPr algn="ctr"/>
            <a:endParaRPr b="1" dirty="0" kern="0" lang="uk-UA" smtClean="0" sz="16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Розвиток виробництва сільськогосподарської продукції з доданою вартістю</a:t>
            </a:r>
          </a:p>
          <a:p>
            <a:endParaRPr b="1" dirty="0" kern="0" lang="uk-UA" smtClean="0" sz="10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Розвиток сільськогосподарського </a:t>
            </a:r>
            <a:r>
              <a:rPr b="1" dirty="0" err="1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агротуризм</a:t>
            </a:r>
            <a:r>
              <a:rPr b="1" dirty="0" err="1" kern="0" lang="uk-UA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у</a:t>
            </a:r>
            <a:endParaRPr b="1" dirty="0" kern="0" lang="uk-UA" smtClean="0" sz="16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endParaRPr b="1" dirty="0" kern="0" lang="uk-UA" smtClean="0" sz="10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Розвиток </a:t>
            </a: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тваринництва, овочівництва, </a:t>
            </a:r>
            <a:r>
              <a:rPr b="1" dirty="0" err="1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ягідівництва</a:t>
            </a: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, рибництва</a:t>
            </a:r>
          </a:p>
          <a:p>
            <a:endParaRPr b="1" dirty="0" kern="0" lang="uk-UA" smtClean="0" sz="10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Відкриття фермерського магазину</a:t>
            </a:r>
          </a:p>
          <a:p>
            <a:endParaRPr b="1" dirty="0" kern="0" lang="uk-UA" smtClean="0" sz="10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Розвиток супутніх послуг</a:t>
            </a:r>
          </a:p>
          <a:p>
            <a:pPr indent="-285750" marL="285750">
              <a:buFont charset="2" pitchFamily="2" typeface="Wingdings"/>
              <a:buChar char="q"/>
            </a:pPr>
            <a:endParaRPr b="1" dirty="0" kern="0" lang="uk-UA" sz="16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  <a:p>
            <a:pPr indent="-285750" marL="285750">
              <a:buFont charset="2" pitchFamily="2" typeface="Wingdings"/>
              <a:buChar char="q"/>
            </a:pPr>
            <a:r>
              <a:rPr b="1" dirty="0" kern="0" lang="uk-UA" smtClean="0" sz="1600">
                <a:solidFill>
                  <a:prstClr val="black"/>
                </a:solidFill>
                <a:latin charset="0" pitchFamily="34" typeface="Century Gothic"/>
                <a:ea typeface="Merriweather"/>
                <a:cs charset="0" pitchFamily="34" typeface="Tahoma"/>
                <a:sym typeface="Merriweather"/>
              </a:rPr>
              <a:t>Створення 70 робочих місць</a:t>
            </a:r>
            <a:endParaRPr b="1" dirty="0" kern="0" lang="uk-UA" sz="1600">
              <a:solidFill>
                <a:prstClr val="black"/>
              </a:solidFill>
              <a:latin charset="0" pitchFamily="34" typeface="Century Gothic"/>
              <a:ea typeface="Merriweather"/>
              <a:cs charset="0" pitchFamily="34" typeface="Tahoma"/>
              <a:sym typeface="Merriweather"/>
            </a:endParaRPr>
          </a:p>
        </p:txBody>
      </p:sp>
      <p:pic>
        <p:nvPicPr>
          <p:cNvPr descr="IMG_3823.jpeg" id="9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"/>
          <a:stretch>
            <a:fillRect/>
          </a:stretch>
        </p:blipFill>
        <p:spPr bwMode="auto">
          <a:xfrm>
            <a:off x="142779" y="2924944"/>
            <a:ext cx="2399094" cy="1800483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кутник 10"/>
          <p:cNvSpPr/>
          <p:nvPr/>
        </p:nvSpPr>
        <p:spPr>
          <a:xfrm>
            <a:off x="4316603" y="6089568"/>
            <a:ext cx="3999813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b="1" dirty="0" lang="ru-RU" sz="2400">
                <a:solidFill>
                  <a:prstClr val="black"/>
                </a:solidFill>
                <a:latin charset="0" pitchFamily="34" typeface="Century Gothic"/>
                <a:sym typeface="Arial"/>
              </a:rPr>
              <a:t>27,6 млн </a:t>
            </a:r>
            <a:r>
              <a:rPr b="1" dirty="0" err="1" lang="ru-RU" smtClean="0" sz="2400">
                <a:solidFill>
                  <a:prstClr val="black"/>
                </a:solidFill>
                <a:latin charset="0" pitchFamily="34" typeface="Century Gothic"/>
                <a:sym typeface="Arial"/>
              </a:rPr>
              <a:t>грн</a:t>
            </a:r>
            <a:endParaRPr b="1" dirty="0" lang="ru-RU" smtClean="0" sz="2400">
              <a:solidFill>
                <a:prstClr val="black"/>
              </a:solidFill>
              <a:latin charset="0" pitchFamily="34" typeface="Century Gothic"/>
              <a:sym typeface="Arial"/>
            </a:endParaRPr>
          </a:p>
          <a:p>
            <a:pPr algn="r"/>
            <a:r>
              <a:rPr b="1" dirty="0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в </a:t>
            </a:r>
            <a:r>
              <a:rPr b="1" dirty="0" err="1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т.ч</a:t>
            </a:r>
            <a:r>
              <a:rPr b="1" dirty="0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. </a:t>
            </a:r>
            <a:r>
              <a:rPr b="1" dirty="0" err="1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співфінансування</a:t>
            </a:r>
            <a:r>
              <a:rPr b="1" dirty="0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 2,7 млн. </a:t>
            </a:r>
            <a:r>
              <a:rPr b="1" dirty="0" err="1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грн</a:t>
            </a:r>
            <a:r>
              <a:rPr b="1" dirty="0" lang="ru-RU" smtClean="0" sz="1600">
                <a:solidFill>
                  <a:prstClr val="black"/>
                </a:solidFill>
                <a:latin charset="0" pitchFamily="34" typeface="Century Gothic"/>
                <a:sym typeface="Arial"/>
              </a:rPr>
              <a:t> </a:t>
            </a:r>
            <a:endParaRPr b="1" dirty="0" lang="ru-RU" sz="1600">
              <a:solidFill>
                <a:prstClr val="black"/>
              </a:solidFill>
              <a:latin charset="0" pitchFamily="34" typeface="Century Gothic"/>
              <a:sym typeface="Arial"/>
            </a:endParaRPr>
          </a:p>
        </p:txBody>
      </p:sp>
      <p:pic>
        <p:nvPicPr>
          <p:cNvPr descr="ÐÐ¾Ð²âÑÐ·Ð°Ð½Ðµ Ð·Ð¾Ð±ÑÐ°Ð¶ÐµÐ½Ð½Ñ" id="12" name="Picture 13"/>
          <p:cNvPicPr>
            <a:picLocks noChangeArrowheads="1"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31387"/>
            <a:ext cx="681989" cy="68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0" y="18864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uk-UA" sz="36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ЗАГАЛЬНІ</a:t>
            </a:r>
            <a:r>
              <a:rPr dirty="0" lang="uk-UA" smtClean="0" sz="2800"/>
              <a:t> </a:t>
            </a:r>
            <a:r>
              <a:rPr b="1" dirty="0" lang="uk-UA" sz="36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ВІДОМОСТІ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05612" y="1196752"/>
            <a:ext cx="643088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b="1" dirty="0" lang="uk-UA" smtClean="0"/>
              <a:t>АГРОТУРИСТИЧНИЙ КЛАСТЕР «ГОРБОГОРИ»</a:t>
            </a:r>
          </a:p>
          <a:p>
            <a:pPr algn="ctr"/>
            <a:r>
              <a:rPr dirty="0" lang="uk-UA" smtClean="0"/>
              <a:t>створений </a:t>
            </a:r>
            <a:r>
              <a:rPr dirty="0" lang="uk-UA"/>
              <a:t>за </a:t>
            </a:r>
            <a:r>
              <a:rPr b="1" dirty="0" lang="uk-UA" smtClean="0"/>
              <a:t>ініціативи місцевих фермерів, в тому числі учасників АТО </a:t>
            </a:r>
            <a:r>
              <a:rPr dirty="0" lang="uk-UA" smtClean="0"/>
              <a:t>і об’єднує </a:t>
            </a:r>
            <a:r>
              <a:rPr dirty="0" lang="uk-UA"/>
              <a:t>території 3-х селищних </a:t>
            </a:r>
            <a:r>
              <a:rPr dirty="0" lang="uk-UA" smtClean="0"/>
              <a:t>рад</a:t>
            </a:r>
            <a:endParaRPr dirty="0" lang="uk-UA"/>
          </a:p>
        </p:txBody>
      </p:sp>
    </p:spTree>
    <p:extLst>
      <p:ext uri="{BB962C8B-B14F-4D97-AF65-F5344CB8AC3E}">
        <p14:creationId xmlns:p14="http://schemas.microsoft.com/office/powerpoint/2010/main" val="2776288526"/>
      </p:ext>
    </p:extLst>
  </p:cSld>
  <p:clrMapOvr>
    <a:masterClrMapping/>
  </p:clrMapOvr>
  <p:transition advClick="0" advTm="8000"/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8864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ЦІЛЬ 1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.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Зростання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обсягів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збуту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сільськогосподарської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продукції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,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виробленої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учасниками</a:t>
            </a:r>
            <a:r>
              <a:rPr b="1" dirty="0" lang="ru-RU" sz="24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кластера</a:t>
            </a:r>
            <a:endParaRPr b="1" dirty="0" lang="uk-UA" sz="2400">
              <a:solidFill>
                <a:schemeClr val="bg1"/>
              </a:solidFill>
              <a:latin charset="0" pitchFamily="34" typeface="Century Gothic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68760"/>
            <a:ext cx="4572000" cy="409342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285750" marL="285750">
              <a:buFont charset="0" pitchFamily="34" typeface="Arial"/>
              <a:buChar char="•"/>
            </a:pPr>
            <a:r>
              <a:rPr dirty="0" lang="uk-UA" smtClean="0" sz="2000">
                <a:solidFill>
                  <a:schemeClr val="dk1"/>
                </a:solidFill>
              </a:rPr>
              <a:t>створення системи </a:t>
            </a:r>
            <a:r>
              <a:rPr dirty="0" lang="uk-UA" sz="2000">
                <a:solidFill>
                  <a:schemeClr val="dk1"/>
                </a:solidFill>
              </a:rPr>
              <a:t>логістики сільськогосподарської та ремісницької продукції, виробленої учасниками </a:t>
            </a:r>
            <a:r>
              <a:rPr dirty="0" lang="uk-UA" smtClean="0" sz="2000">
                <a:solidFill>
                  <a:schemeClr val="dk1"/>
                </a:solidFill>
              </a:rPr>
              <a:t>кластера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uk-UA" sz="2000">
              <a:solidFill>
                <a:schemeClr val="dk1"/>
              </a:solidFill>
            </a:endParaRPr>
          </a:p>
          <a:p>
            <a:pPr indent="-285750" marL="285750">
              <a:buFont charset="0" pitchFamily="34" typeface="Arial"/>
              <a:buChar char="•"/>
            </a:pPr>
            <a:r>
              <a:rPr dirty="0" lang="uk-UA" smtClean="0" sz="2000">
                <a:solidFill>
                  <a:schemeClr val="dk1"/>
                </a:solidFill>
              </a:rPr>
              <a:t>фермерська кав’ярня</a:t>
            </a:r>
            <a:r>
              <a:rPr dirty="0" lang="uk-UA" sz="2000">
                <a:solidFill>
                  <a:schemeClr val="dk1"/>
                </a:solidFill>
              </a:rPr>
              <a:t>, крамниця продукції місцевих фермерів та туристично-інформаційний центр </a:t>
            </a:r>
            <a:r>
              <a:rPr dirty="0" lang="uk-UA" smtClean="0" sz="2000">
                <a:solidFill>
                  <a:schemeClr val="dk1"/>
                </a:solidFill>
              </a:rPr>
              <a:t>кластера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uk-UA" sz="2000">
              <a:solidFill>
                <a:schemeClr val="dk1"/>
              </a:solidFill>
            </a:endParaRPr>
          </a:p>
          <a:p>
            <a:pPr indent="-285750" marL="285750">
              <a:buFont charset="0" pitchFamily="34" typeface="Arial"/>
              <a:buChar char="•"/>
            </a:pPr>
            <a:r>
              <a:rPr dirty="0" err="1" lang="uk-UA" smtClean="0" sz="2000">
                <a:solidFill>
                  <a:schemeClr val="dk1"/>
                </a:solidFill>
              </a:rPr>
              <a:t>інтернет-магазин</a:t>
            </a:r>
            <a:r>
              <a:rPr dirty="0" lang="uk-UA" smtClean="0" sz="2000">
                <a:solidFill>
                  <a:schemeClr val="dk1"/>
                </a:solidFill>
              </a:rPr>
              <a:t> </a:t>
            </a:r>
            <a:r>
              <a:rPr dirty="0" lang="uk-UA" sz="2000">
                <a:solidFill>
                  <a:schemeClr val="dk1"/>
                </a:solidFill>
              </a:rPr>
              <a:t>фермерської продукції при </a:t>
            </a:r>
            <a:r>
              <a:rPr dirty="0" err="1" lang="uk-UA" sz="2000">
                <a:solidFill>
                  <a:schemeClr val="dk1"/>
                </a:solidFill>
              </a:rPr>
              <a:t>інтернет-порталі</a:t>
            </a:r>
            <a:r>
              <a:rPr dirty="0" lang="uk-UA" sz="2000">
                <a:solidFill>
                  <a:schemeClr val="dk1"/>
                </a:solidFill>
              </a:rPr>
              <a:t> кластера «</a:t>
            </a:r>
            <a:r>
              <a:rPr dirty="0" err="1" lang="uk-UA" sz="2000">
                <a:solidFill>
                  <a:schemeClr val="dk1"/>
                </a:solidFill>
              </a:rPr>
              <a:t>ГорбоГори</a:t>
            </a:r>
            <a:r>
              <a:rPr dirty="0" lang="uk-UA" smtClean="0" sz="2000">
                <a:solidFill>
                  <a:schemeClr val="dk1"/>
                </a:solidFill>
              </a:rPr>
              <a:t>»</a:t>
            </a:r>
            <a:endParaRPr dirty="0" lang="uk-UA" sz="2000">
              <a:solidFill>
                <a:schemeClr val="dk1"/>
              </a:solidFill>
            </a:endParaRPr>
          </a:p>
        </p:txBody>
      </p:sp>
      <p:pic>
        <p:nvPicPr>
          <p:cNvPr id="1026" name="Picture 2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583" y="1268760"/>
            <a:ext cx="3906587" cy="2609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902583" y="4005064"/>
            <a:ext cx="3906587" cy="25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158908"/>
      </p:ext>
    </p:extLst>
  </p:cSld>
  <p:clrMapOvr>
    <a:masterClrMapping/>
  </p:clrMapOvr>
  <p:transition advClick="0" advTm="8000"/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8864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ЦІЛЬ 2.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Зростання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площ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земельсільськогосподарського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та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рекреаційного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призначення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,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залучених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до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екологічного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й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органічного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сільськогосподарського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виробництв</a:t>
            </a:r>
            <a:endParaRPr b="1" dirty="0" lang="uk-UA" sz="2000">
              <a:solidFill>
                <a:schemeClr val="bg1"/>
              </a:solidFill>
              <a:latin charset="0" pitchFamily="34" typeface="Century Gothic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412776"/>
            <a:ext cx="4572000" cy="286232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285750" marL="285750">
              <a:buFont charset="0" pitchFamily="34" typeface="Arial"/>
              <a:buChar char="•"/>
            </a:pPr>
            <a:r>
              <a:rPr dirty="0" lang="uk-UA" sz="2000"/>
              <a:t>розчищення земельних ділянок, що не використовувалися внаслідок заліснення </a:t>
            </a:r>
            <a:r>
              <a:rPr dirty="0" lang="uk-UA" smtClean="0" sz="2000"/>
              <a:t>(близько 14</a:t>
            </a:r>
            <a:r>
              <a:rPr dirty="0" lang="uk-UA" sz="2000"/>
              <a:t>% земельних </a:t>
            </a:r>
            <a:r>
              <a:rPr dirty="0" lang="uk-UA" smtClean="0" sz="2000"/>
              <a:t>паїв)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uk-UA" sz="2000"/>
          </a:p>
          <a:p>
            <a:pPr indent="-285750" marL="285750">
              <a:buFont charset="0" pitchFamily="34" typeface="Arial"/>
              <a:buChar char="•"/>
            </a:pPr>
            <a:r>
              <a:rPr dirty="0" lang="uk-UA" sz="2000"/>
              <a:t>підготовлення ділянок під прокладання лижної </a:t>
            </a:r>
            <a:r>
              <a:rPr dirty="0" lang="uk-UA" smtClean="0" sz="2000"/>
              <a:t>траси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uk-UA" sz="2000"/>
          </a:p>
          <a:p>
            <a:pPr indent="-285750" marL="285750">
              <a:buFont charset="0" pitchFamily="34" typeface="Arial"/>
              <a:buChar char="•"/>
            </a:pPr>
            <a:r>
              <a:rPr dirty="0" lang="uk-UA" sz="2000"/>
              <a:t>упорядкування ґрунтових доріг</a:t>
            </a:r>
          </a:p>
        </p:txBody>
      </p:sp>
      <p:pic>
        <p:nvPicPr>
          <p:cNvPr id="205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36640"/>
            <a:ext cx="3465387" cy="259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"/>
          <a:stretch/>
        </p:blipFill>
        <p:spPr bwMode="auto">
          <a:xfrm>
            <a:off x="5292080" y="3933056"/>
            <a:ext cx="3465387" cy="2595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660539"/>
      </p:ext>
    </p:extLst>
  </p:cSld>
  <p:clrMapOvr>
    <a:masterClrMapping/>
  </p:clrMapOvr>
  <p:transition advClick="0" advTm="8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8864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ЦІЛЬ 3.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Збільшення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попиту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продукти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та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послуги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вироблені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на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території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агротуристичного</a:t>
            </a: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ea typeface="+mj-ea"/>
                <a:cs typeface="+mj-cs"/>
              </a:rPr>
              <a:t> кластера</a:t>
            </a:r>
            <a:endParaRPr lang="uk-UA" sz="2000" b="1" dirty="0">
              <a:solidFill>
                <a:schemeClr val="bg1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496" y="1268760"/>
            <a:ext cx="4536504" cy="440120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2 </a:t>
            </a:r>
            <a:r>
              <a:rPr lang="ru-RU" sz="2000" dirty="0" err="1"/>
              <a:t>велосипедні</a:t>
            </a:r>
            <a:r>
              <a:rPr lang="ru-RU" sz="2000" dirty="0"/>
              <a:t>, 1 </a:t>
            </a:r>
            <a:r>
              <a:rPr lang="ru-RU" sz="2000" dirty="0" err="1"/>
              <a:t>кінний</a:t>
            </a:r>
            <a:r>
              <a:rPr lang="ru-RU" sz="2000" dirty="0"/>
              <a:t>, 2 </a:t>
            </a:r>
            <a:r>
              <a:rPr lang="ru-RU" sz="2000" dirty="0" err="1"/>
              <a:t>пішохідні</a:t>
            </a:r>
            <a:r>
              <a:rPr lang="ru-RU" sz="2000" dirty="0"/>
              <a:t> </a:t>
            </a:r>
            <a:r>
              <a:rPr lang="ru-RU" sz="2000" dirty="0" err="1"/>
              <a:t>маршрути</a:t>
            </a:r>
            <a:r>
              <a:rPr lang="ru-RU" sz="2000" dirty="0"/>
              <a:t> активного туризму та </a:t>
            </a:r>
            <a:r>
              <a:rPr lang="ru-RU" sz="2000" dirty="0" err="1"/>
              <a:t>лижна</a:t>
            </a:r>
            <a:r>
              <a:rPr lang="ru-RU" sz="2000" dirty="0"/>
              <a:t> </a:t>
            </a:r>
            <a:r>
              <a:rPr lang="ru-RU" sz="2000" dirty="0" smtClean="0"/>
              <a:t>траса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 smtClean="0"/>
              <a:t>функціонуючий</a:t>
            </a:r>
            <a:r>
              <a:rPr lang="ru-RU" sz="2000" dirty="0" smtClean="0"/>
              <a:t> </a:t>
            </a:r>
            <a:r>
              <a:rPr lang="ru-RU" sz="2000" dirty="0" err="1"/>
              <a:t>туристичний</a:t>
            </a:r>
            <a:r>
              <a:rPr lang="ru-RU" sz="2000" dirty="0"/>
              <a:t> </a:t>
            </a:r>
            <a:r>
              <a:rPr lang="ru-RU" sz="2000" dirty="0" err="1"/>
              <a:t>інформаційний</a:t>
            </a:r>
            <a:r>
              <a:rPr lang="ru-RU" sz="2000" dirty="0"/>
              <a:t> центр (ТІЦ) кластера «</a:t>
            </a:r>
            <a:r>
              <a:rPr lang="ru-RU" sz="2000" dirty="0" err="1"/>
              <a:t>ГорбоГори</a:t>
            </a:r>
            <a:r>
              <a:rPr lang="ru-RU" sz="2000" dirty="0" smtClean="0"/>
              <a:t>»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 smtClean="0"/>
              <a:t>відкриття</a:t>
            </a:r>
            <a:r>
              <a:rPr lang="ru-RU" sz="2000" dirty="0" smtClean="0"/>
              <a:t> </a:t>
            </a:r>
            <a:r>
              <a:rPr lang="ru-RU" sz="2000" dirty="0" err="1"/>
              <a:t>Майстер-школи</a:t>
            </a:r>
            <a:r>
              <a:rPr lang="ru-RU" sz="2000" dirty="0"/>
              <a:t> «</a:t>
            </a:r>
            <a:r>
              <a:rPr lang="ru-RU" sz="2000" dirty="0" err="1"/>
              <a:t>Місто</a:t>
            </a:r>
            <a:r>
              <a:rPr lang="ru-RU" sz="2000" dirty="0"/>
              <a:t> </a:t>
            </a:r>
            <a:r>
              <a:rPr lang="ru-RU" sz="2000" dirty="0" err="1"/>
              <a:t>майстрів</a:t>
            </a:r>
            <a:r>
              <a:rPr lang="ru-RU" sz="2000" dirty="0"/>
              <a:t>» у </a:t>
            </a:r>
            <a:r>
              <a:rPr lang="ru-RU" sz="2000" dirty="0" err="1"/>
              <a:t>спеціально</a:t>
            </a:r>
            <a:r>
              <a:rPr lang="ru-RU" sz="2000" dirty="0"/>
              <a:t> </a:t>
            </a:r>
            <a:r>
              <a:rPr lang="ru-RU" sz="2000" dirty="0" err="1"/>
              <a:t>побудованому</a:t>
            </a:r>
            <a:r>
              <a:rPr lang="ru-RU" sz="2000" dirty="0"/>
              <a:t> </a:t>
            </a:r>
            <a:r>
              <a:rPr lang="ru-RU" sz="2000" dirty="0" err="1" smtClean="0"/>
              <a:t>приміщенні</a:t>
            </a:r>
            <a:r>
              <a:rPr lang="ru-RU" sz="20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 smtClean="0"/>
              <a:t>розвиток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промоція</a:t>
            </a:r>
            <a:r>
              <a:rPr lang="ru-RU" sz="2000" dirty="0" smtClean="0"/>
              <a:t> бренду «</a:t>
            </a:r>
            <a:r>
              <a:rPr lang="ru-RU" sz="2000" dirty="0" err="1" smtClean="0"/>
              <a:t>ГорбоГори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07305"/>
            <a:ext cx="3773873" cy="25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 descr="C:\Users\Home10\Desktop\Картинки\20882668_1950450741834833_2640119306051863011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23220"/>
            <a:ext cx="3744416" cy="3090156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640413"/>
      </p:ext>
    </p:extLst>
  </p:cSld>
  <p:clrMapOvr>
    <a:masterClrMapping/>
  </p:clrMapOvr>
  <p:transition advClick="0" advTm="8000"/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88640"/>
            <a:ext cx="9144000" cy="9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ЦІЛЬ 4-5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.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Підвищення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потенціалу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людських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ресурсів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кластеру та </a:t>
            </a:r>
            <a:r>
              <a:rPr b="1" dirty="0" err="1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розвиток</a:t>
            </a:r>
            <a:r>
              <a:rPr b="1" dirty="0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кластерних</a:t>
            </a:r>
            <a:r>
              <a:rPr b="1" dirty="0" lang="ru-RU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 </a:t>
            </a:r>
            <a:r>
              <a:rPr b="1" dirty="0" err="1" lang="ru-RU" smtClean="0" sz="2000">
                <a:solidFill>
                  <a:schemeClr val="bg1"/>
                </a:solidFill>
                <a:latin charset="0" pitchFamily="34" typeface="Century Gothic"/>
                <a:ea typeface="+mj-ea"/>
                <a:cs typeface="+mj-cs"/>
              </a:rPr>
              <a:t>інституцій</a:t>
            </a:r>
            <a:endParaRPr b="1" dirty="0" lang="ru-RU" sz="2000">
              <a:solidFill>
                <a:schemeClr val="bg1"/>
              </a:solidFill>
              <a:latin charset="0" pitchFamily="34" typeface="Century Gothic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496" y="1268760"/>
            <a:ext cx="4896544" cy="470898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285750" marL="285750">
              <a:buFont charset="0" pitchFamily="34" typeface="Arial"/>
              <a:buChar char="•"/>
            </a:pPr>
            <a:r>
              <a:rPr dirty="0" err="1" lang="ru-RU" smtClean="0" sz="2000"/>
              <a:t>активізація</a:t>
            </a:r>
            <a:r>
              <a:rPr dirty="0" lang="ru-RU" smtClean="0" sz="2000"/>
              <a:t> </a:t>
            </a:r>
            <a:r>
              <a:rPr dirty="0" err="1" lang="ru-RU" sz="2000"/>
              <a:t>підприємницьких</a:t>
            </a:r>
            <a:r>
              <a:rPr dirty="0" lang="ru-RU" sz="2000"/>
              <a:t> </a:t>
            </a:r>
            <a:r>
              <a:rPr dirty="0" err="1" lang="ru-RU" sz="2000"/>
              <a:t>ініціатив</a:t>
            </a:r>
            <a:r>
              <a:rPr dirty="0" lang="ru-RU" sz="2000"/>
              <a:t> у </a:t>
            </a:r>
            <a:r>
              <a:rPr dirty="0" err="1" lang="ru-RU" sz="2000"/>
              <a:t>альтернативних</a:t>
            </a:r>
            <a:r>
              <a:rPr dirty="0" lang="ru-RU" sz="2000"/>
              <a:t> сферах </a:t>
            </a:r>
            <a:r>
              <a:rPr dirty="0" err="1" lang="ru-RU" sz="2000"/>
              <a:t>економічної</a:t>
            </a:r>
            <a:r>
              <a:rPr dirty="0" lang="ru-RU" sz="2000"/>
              <a:t> </a:t>
            </a:r>
            <a:r>
              <a:rPr dirty="0" err="1" lang="ru-RU" sz="2000"/>
              <a:t>діяльності</a:t>
            </a:r>
            <a:r>
              <a:rPr dirty="0" lang="ru-RU" sz="2000"/>
              <a:t> (</a:t>
            </a:r>
            <a:r>
              <a:rPr dirty="0" err="1" lang="ru-RU" sz="2000"/>
              <a:t>вирощування</a:t>
            </a:r>
            <a:r>
              <a:rPr dirty="0" lang="ru-RU" sz="2000"/>
              <a:t> </a:t>
            </a:r>
            <a:r>
              <a:rPr dirty="0" err="1" lang="ru-RU" sz="2000"/>
              <a:t>органічної</a:t>
            </a:r>
            <a:r>
              <a:rPr dirty="0" lang="ru-RU" sz="2000"/>
              <a:t> </a:t>
            </a:r>
            <a:r>
              <a:rPr dirty="0" err="1" lang="ru-RU" sz="2000"/>
              <a:t>продукції</a:t>
            </a:r>
            <a:r>
              <a:rPr dirty="0" lang="ru-RU" smtClean="0" sz="2000"/>
              <a:t>, </a:t>
            </a:r>
            <a:r>
              <a:rPr dirty="0" err="1" lang="ru-RU" sz="2000"/>
              <a:t>надання</a:t>
            </a:r>
            <a:r>
              <a:rPr dirty="0" lang="ru-RU" sz="2000"/>
              <a:t> </a:t>
            </a:r>
            <a:r>
              <a:rPr dirty="0" err="1" lang="ru-RU" sz="2000"/>
              <a:t>послуг</a:t>
            </a:r>
            <a:r>
              <a:rPr dirty="0" lang="ru-RU" sz="2000"/>
              <a:t> </a:t>
            </a:r>
            <a:r>
              <a:rPr dirty="0" err="1" lang="ru-RU" sz="2000"/>
              <a:t>розміщення</a:t>
            </a:r>
            <a:r>
              <a:rPr dirty="0" lang="ru-RU" sz="2000"/>
              <a:t> і </a:t>
            </a:r>
            <a:r>
              <a:rPr dirty="0" err="1" lang="ru-RU" sz="2000"/>
              <a:t>харчування</a:t>
            </a:r>
            <a:r>
              <a:rPr dirty="0" lang="ru-RU" sz="2000"/>
              <a:t>, </a:t>
            </a:r>
            <a:r>
              <a:rPr dirty="0" err="1" lang="ru-RU" sz="2000"/>
              <a:t>виготовлення</a:t>
            </a:r>
            <a:r>
              <a:rPr dirty="0" lang="ru-RU" sz="2000"/>
              <a:t> </a:t>
            </a:r>
            <a:r>
              <a:rPr dirty="0" err="1" lang="ru-RU" sz="2000"/>
              <a:t>ремісницької</a:t>
            </a:r>
            <a:r>
              <a:rPr dirty="0" lang="ru-RU" sz="2000"/>
              <a:t> </a:t>
            </a:r>
            <a:r>
              <a:rPr dirty="0" err="1" lang="ru-RU" sz="2000"/>
              <a:t>продукції</a:t>
            </a:r>
            <a:r>
              <a:rPr dirty="0" lang="ru-RU" sz="2000"/>
              <a:t>, </a:t>
            </a:r>
            <a:r>
              <a:rPr dirty="0" err="1" lang="ru-RU" sz="2000"/>
              <a:t>надання</a:t>
            </a:r>
            <a:r>
              <a:rPr dirty="0" lang="ru-RU" sz="2000"/>
              <a:t> </a:t>
            </a:r>
            <a:r>
              <a:rPr dirty="0" err="1" lang="ru-RU" sz="2000"/>
              <a:t>послуг</a:t>
            </a:r>
            <a:r>
              <a:rPr dirty="0" lang="ru-RU" sz="2000"/>
              <a:t> прокату </a:t>
            </a:r>
            <a:r>
              <a:rPr dirty="0" err="1" lang="ru-RU" sz="2000"/>
              <a:t>велосипедів</a:t>
            </a:r>
            <a:r>
              <a:rPr dirty="0" lang="ru-RU" sz="2000"/>
              <a:t>, </a:t>
            </a:r>
            <a:r>
              <a:rPr dirty="0" err="1" lang="ru-RU" sz="2000"/>
              <a:t>лижного</a:t>
            </a:r>
            <a:r>
              <a:rPr dirty="0" lang="ru-RU" sz="2000"/>
              <a:t> </a:t>
            </a:r>
            <a:r>
              <a:rPr dirty="0" err="1" lang="ru-RU" sz="2000"/>
              <a:t>спорядження</a:t>
            </a:r>
            <a:r>
              <a:rPr dirty="0" lang="ru-RU" sz="2000"/>
              <a:t>, </a:t>
            </a:r>
            <a:r>
              <a:rPr dirty="0" lang="ru-RU" smtClean="0" sz="2000"/>
              <a:t>коней) 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ru-RU" smtClean="0" sz="2000"/>
          </a:p>
          <a:p>
            <a:pPr indent="-285750" marL="285750">
              <a:buFont charset="0" pitchFamily="34" typeface="Arial"/>
              <a:buChar char="•"/>
            </a:pPr>
            <a:r>
              <a:rPr dirty="0" err="1" lang="ru-RU" smtClean="0" sz="2000"/>
              <a:t>Підвищення</a:t>
            </a:r>
            <a:r>
              <a:rPr dirty="0" lang="ru-RU" smtClean="0" sz="2000"/>
              <a:t> </a:t>
            </a:r>
            <a:r>
              <a:rPr dirty="0" err="1" lang="ru-RU" smtClean="0" sz="2000"/>
              <a:t>освітнього</a:t>
            </a:r>
            <a:r>
              <a:rPr dirty="0" lang="ru-RU" smtClean="0" sz="2000"/>
              <a:t> </a:t>
            </a:r>
            <a:r>
              <a:rPr dirty="0" err="1" lang="ru-RU" sz="2000"/>
              <a:t>рівня</a:t>
            </a:r>
            <a:r>
              <a:rPr dirty="0" lang="ru-RU" sz="2000"/>
              <a:t> </a:t>
            </a:r>
            <a:r>
              <a:rPr dirty="0" err="1" lang="ru-RU" sz="2000"/>
              <a:t>людських</a:t>
            </a:r>
            <a:r>
              <a:rPr dirty="0" lang="ru-RU" sz="2000"/>
              <a:t> </a:t>
            </a:r>
            <a:r>
              <a:rPr dirty="0" err="1" lang="ru-RU" smtClean="0" sz="2000"/>
              <a:t>ресурсів</a:t>
            </a:r>
            <a:endParaRPr dirty="0" lang="ru-RU" smtClean="0" sz="2000"/>
          </a:p>
          <a:p>
            <a:pPr indent="-285750" marL="285750">
              <a:buFont charset="0" pitchFamily="34" typeface="Arial"/>
              <a:buChar char="•"/>
            </a:pPr>
            <a:endParaRPr dirty="0" lang="ru-RU" sz="2000"/>
          </a:p>
          <a:p>
            <a:pPr indent="-285750" marL="285750">
              <a:buFont charset="0" pitchFamily="34" typeface="Arial"/>
              <a:buChar char="•"/>
            </a:pPr>
            <a:r>
              <a:rPr dirty="0" err="1" lang="ru-RU" smtClean="0" sz="2000"/>
              <a:t>Стратегія</a:t>
            </a:r>
            <a:r>
              <a:rPr dirty="0" lang="ru-RU" smtClean="0" sz="2000"/>
              <a:t> та </a:t>
            </a:r>
            <a:r>
              <a:rPr dirty="0" err="1" lang="ru-RU" sz="2000"/>
              <a:t>програма</a:t>
            </a:r>
            <a:r>
              <a:rPr dirty="0" lang="ru-RU" sz="2000"/>
              <a:t> </a:t>
            </a:r>
            <a:r>
              <a:rPr dirty="0" err="1" lang="ru-RU" sz="2000"/>
              <a:t>розвитку</a:t>
            </a:r>
            <a:r>
              <a:rPr dirty="0" lang="ru-RU" sz="2000"/>
              <a:t> кластеру до 2022 року</a:t>
            </a:r>
          </a:p>
          <a:p>
            <a:pPr indent="-285750" marL="285750">
              <a:buFont charset="0" pitchFamily="34" typeface="Arial"/>
              <a:buChar char="•"/>
            </a:pPr>
            <a:endParaRPr dirty="0" lang="ru-RU" sz="2000"/>
          </a:p>
        </p:txBody>
      </p:sp>
      <p:pic>
        <p:nvPicPr>
          <p:cNvPr descr="IMG_3823.jpeg" id="9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" t="15861"/>
          <a:stretch/>
        </p:blipFill>
        <p:spPr bwMode="auto">
          <a:xfrm>
            <a:off x="5076056" y="4077072"/>
            <a:ext cx="3849216" cy="2431246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272" y="1556792"/>
            <a:ext cx="38100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561133"/>
      </p:ext>
    </p:extLst>
  </p:cSld>
  <p:clrMapOvr>
    <a:masterClrMapping/>
  </p:clrMapOvr>
  <p:transition advClick="0" advTm="800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269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Merriweather</vt:lpstr>
      <vt:lpstr>Tahoma</vt:lpstr>
      <vt:lpstr>Wingdings</vt:lpstr>
      <vt:lpstr>Тема Office</vt:lpstr>
      <vt:lpstr>ПРОЕКТ СЕКТОРАЛЬНОЇ ПІДТРИМКИ:   РОЗВИТОК СІЛЬСЬКОГО ПІДПРИЄМНИЦТВА ТА ІНФРАСТРУКТУРИ АГРОТУРИСТИЧНОГО КЛАСТЕРА “ГОРБОГОРИ”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DAFF</dc:creator>
  <cp:lastModifiedBy>Виталий</cp:lastModifiedBy>
  <cp:revision>63</cp:revision>
  <dcterms:created xsi:type="dcterms:W3CDTF">2018-02-11T12:20:31Z</dcterms:created>
  <dcterms:modified xsi:type="dcterms:W3CDTF">2018-10-18T09:29:07Z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330225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D6.1.2</vt:lpwstr>
  </property>
</Properties>
</file>